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0" r:id="rId4"/>
    <p:sldId id="262" r:id="rId5"/>
    <p:sldId id="270" r:id="rId6"/>
    <p:sldId id="269" r:id="rId7"/>
    <p:sldId id="261" r:id="rId8"/>
    <p:sldId id="265" r:id="rId9"/>
    <p:sldId id="257" r:id="rId10"/>
    <p:sldId id="258" r:id="rId11"/>
    <p:sldId id="259" r:id="rId12"/>
    <p:sldId id="264" r:id="rId13"/>
    <p:sldId id="271" r:id="rId14"/>
    <p:sldId id="266" r:id="rId15"/>
    <p:sldId id="267" r:id="rId16"/>
    <p:sldId id="263" r:id="rId17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95" d="100"/>
          <a:sy n="95" d="100"/>
        </p:scale>
        <p:origin x="20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5900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698978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0090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470877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186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88473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67230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0384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16948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85903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90804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7EFC5-31A8-43E9-AA59-5DFA10328D7C}" type="datetimeFigureOut">
              <a:rPr lang="sk-SK" smtClean="0"/>
              <a:t>19. 10. 2021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5DF3E2-7298-42C4-9295-9AA17122EBA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248595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stratigraphy.org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timescalecreator.org/index/index.php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 smtClean="0"/>
              <a:t>Stratigrafická</a:t>
            </a:r>
            <a:r>
              <a:rPr lang="en-US" dirty="0" smtClean="0"/>
              <a:t> </a:t>
            </a:r>
            <a:r>
              <a:rPr lang="en-US" dirty="0" err="1" smtClean="0"/>
              <a:t>tabuľka</a:t>
            </a:r>
            <a:endParaRPr lang="sk-SK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Zložitý</a:t>
            </a:r>
            <a:r>
              <a:rPr lang="en-US" dirty="0" smtClean="0"/>
              <a:t> </a:t>
            </a:r>
            <a:r>
              <a:rPr lang="en-US" dirty="0" err="1" smtClean="0"/>
              <a:t>názov</a:t>
            </a:r>
            <a:r>
              <a:rPr lang="en-US" dirty="0" smtClean="0"/>
              <a:t> – </a:t>
            </a:r>
            <a:r>
              <a:rPr lang="en-US" dirty="0" err="1" smtClean="0"/>
              <a:t>výborná</a:t>
            </a:r>
            <a:r>
              <a:rPr lang="en-US" dirty="0" smtClean="0"/>
              <a:t> </a:t>
            </a:r>
            <a:r>
              <a:rPr lang="en-US" dirty="0" err="1" smtClean="0"/>
              <a:t>pomôcka</a:t>
            </a:r>
            <a:endParaRPr lang="sk-SK" dirty="0"/>
          </a:p>
        </p:txBody>
      </p:sp>
      <p:sp>
        <p:nvSpPr>
          <p:cNvPr id="4" name="Rectangle 3"/>
          <p:cNvSpPr/>
          <p:nvPr/>
        </p:nvSpPr>
        <p:spPr>
          <a:xfrm>
            <a:off x="147687" y="6134741"/>
            <a:ext cx="118966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/>
              <a:t>Doc. Mgr. </a:t>
            </a:r>
            <a:r>
              <a:rPr lang="en-US" i="1" dirty="0" err="1" smtClean="0"/>
              <a:t>Natália</a:t>
            </a:r>
            <a:r>
              <a:rPr lang="en-US" i="1" dirty="0" smtClean="0"/>
              <a:t> </a:t>
            </a:r>
            <a:r>
              <a:rPr lang="en-US" i="1" dirty="0" err="1" smtClean="0"/>
              <a:t>Hlavatá</a:t>
            </a:r>
            <a:r>
              <a:rPr lang="en-US" i="1" dirty="0" smtClean="0"/>
              <a:t> </a:t>
            </a:r>
            <a:r>
              <a:rPr lang="en-US" i="1" dirty="0" err="1" smtClean="0"/>
              <a:t>Hudáčková</a:t>
            </a:r>
            <a:r>
              <a:rPr lang="en-US" i="1" dirty="0" smtClean="0"/>
              <a:t>, PhD., </a:t>
            </a:r>
            <a:r>
              <a:rPr lang="en-US" i="1" dirty="0" err="1" smtClean="0"/>
              <a:t>učiteľka</a:t>
            </a:r>
            <a:r>
              <a:rPr lang="en-US" i="1" dirty="0" smtClean="0"/>
              <a:t> </a:t>
            </a:r>
            <a:r>
              <a:rPr lang="en-US" i="1" dirty="0" err="1" smtClean="0"/>
              <a:t>na</a:t>
            </a:r>
            <a:r>
              <a:rPr lang="en-US" i="1" dirty="0" smtClean="0"/>
              <a:t> </a:t>
            </a:r>
            <a:r>
              <a:rPr lang="en-US" i="1" dirty="0" err="1" smtClean="0"/>
              <a:t>Katedre</a:t>
            </a:r>
            <a:r>
              <a:rPr lang="en-US" i="1" dirty="0" smtClean="0"/>
              <a:t> </a:t>
            </a:r>
            <a:r>
              <a:rPr lang="en-US" i="1" dirty="0" err="1" smtClean="0"/>
              <a:t>geológie</a:t>
            </a:r>
            <a:r>
              <a:rPr lang="en-US" i="1" dirty="0" smtClean="0"/>
              <a:t> a </a:t>
            </a:r>
            <a:r>
              <a:rPr lang="en-US" i="1" dirty="0" err="1" smtClean="0"/>
              <a:t>paleontológie</a:t>
            </a:r>
            <a:r>
              <a:rPr lang="en-US" i="1" dirty="0" smtClean="0"/>
              <a:t> </a:t>
            </a:r>
            <a:r>
              <a:rPr lang="en-US" i="1" dirty="0" err="1" smtClean="0"/>
              <a:t>Prírodovedecká</a:t>
            </a:r>
            <a:r>
              <a:rPr lang="en-US" i="1" dirty="0" smtClean="0"/>
              <a:t> </a:t>
            </a:r>
            <a:r>
              <a:rPr lang="en-US" i="1" dirty="0" err="1" smtClean="0"/>
              <a:t>fakulta</a:t>
            </a:r>
            <a:r>
              <a:rPr lang="en-US" i="1" dirty="0" smtClean="0"/>
              <a:t> UK</a:t>
            </a:r>
            <a:endParaRPr lang="sk-SK" dirty="0" smtClean="0"/>
          </a:p>
        </p:txBody>
      </p:sp>
      <p:sp>
        <p:nvSpPr>
          <p:cNvPr id="5" name="Rectangle 4"/>
          <p:cNvSpPr/>
          <p:nvPr/>
        </p:nvSpPr>
        <p:spPr>
          <a:xfrm>
            <a:off x="147687" y="245422"/>
            <a:ext cx="117914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/>
              <a:t>037UK-4/2019 „Pozvi svojich spolužiakov na expedíciu po geologických zaujímavostiach v blízkosti svojho bydliska“</a:t>
            </a:r>
          </a:p>
        </p:txBody>
      </p:sp>
    </p:spTree>
    <p:extLst>
      <p:ext uri="{BB962C8B-B14F-4D97-AF65-F5344CB8AC3E}">
        <p14:creationId xmlns:p14="http://schemas.microsoft.com/office/powerpoint/2010/main" val="1456222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dirty="0" smtClean="0"/>
              <a:t>Horizontálne uloženie vrstiev</a:t>
            </a:r>
          </a:p>
        </p:txBody>
      </p:sp>
      <p:pic>
        <p:nvPicPr>
          <p:cNvPr id="4099" name="Picture 6" descr="Rosen-DiVinc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56" y="1385865"/>
            <a:ext cx="5903913" cy="414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ext Box 7"/>
          <p:cNvSpPr txBox="1">
            <a:spLocks noChangeArrowheads="1"/>
          </p:cNvSpPr>
          <p:nvPr/>
        </p:nvSpPr>
        <p:spPr bwMode="auto">
          <a:xfrm>
            <a:off x="838200" y="5585424"/>
            <a:ext cx="331470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sk-SK" altLang="sk-SK" dirty="0"/>
              <a:t>Leonardo Da Vinci – hory Toskánska (Rosenberg 2001)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504325" y="6231755"/>
            <a:ext cx="26386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Madonna z </a:t>
            </a:r>
            <a:r>
              <a:rPr lang="en-US" dirty="0" err="1" smtClean="0"/>
              <a:t>Yarnwinderu</a:t>
            </a:r>
            <a:endParaRPr lang="sk-SK" dirty="0"/>
          </a:p>
        </p:txBody>
      </p:sp>
      <p:pic>
        <p:nvPicPr>
          <p:cNvPr id="3076" name="Picture 4" descr="&quot;Landscape with Waterfall&quot; by Leonardo da Vinci. Forensic analysis revealed that the sketch was... [+] repeatedly modified, suggesting that it is not the depiction of a real landscape, but rather a result of da Vinci's geological research over the years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8109" y="1385865"/>
            <a:ext cx="5803891" cy="3830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Leonardo_da_vinci,_madonna_dei_fusi_di_NYC,_dettagli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57" y="4006392"/>
            <a:ext cx="2813551" cy="25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8" descr="http://upload.wikimedia.org/wikipedia/commons/b/be/Vinci,_Leonardo_da_1452-1519_Signature_from_the_Paintings_and_Drawings_08_Signatu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04325" y="5218030"/>
            <a:ext cx="3193235" cy="10137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779671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8" descr="http://i.imgur.com/7JsHaEQ.jpg"/>
          <p:cNvPicPr>
            <a:picLocks noChangeAspect="1" noChangeArrowheads="1"/>
          </p:cNvPicPr>
          <p:nvPr/>
        </p:nvPicPr>
        <p:blipFill rotWithShape="1">
          <a:blip r:embed="rId2" cstate="print"/>
          <a:srcRect r="7220"/>
          <a:stretch/>
        </p:blipFill>
        <p:spPr bwMode="auto">
          <a:xfrm>
            <a:off x="5706188" y="221263"/>
            <a:ext cx="6305971" cy="4768848"/>
          </a:xfrm>
          <a:prstGeom prst="rect">
            <a:avLst/>
          </a:prstGeom>
          <a:noFill/>
        </p:spPr>
      </p:pic>
      <p:pic>
        <p:nvPicPr>
          <p:cNvPr id="5" name="Picture 4" descr="zakon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4517" y="1910660"/>
            <a:ext cx="6102727" cy="4572062"/>
          </a:xfrm>
          <a:prstGeom prst="rect">
            <a:avLst/>
          </a:prstGeom>
        </p:spPr>
      </p:pic>
      <p:pic>
        <p:nvPicPr>
          <p:cNvPr id="7" name="Picture 9" descr="nicolaus-steno-1-size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801226" y="4086225"/>
            <a:ext cx="2113326" cy="2708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AutoShape 10"/>
          <p:cNvSpPr>
            <a:spLocks noChangeArrowheads="1"/>
          </p:cNvSpPr>
          <p:nvPr/>
        </p:nvSpPr>
        <p:spPr bwMode="auto">
          <a:xfrm>
            <a:off x="5492692" y="4642223"/>
            <a:ext cx="3222476" cy="1965393"/>
          </a:xfrm>
          <a:prstGeom prst="cloudCallout">
            <a:avLst>
              <a:gd name="adj1" fmla="val 113461"/>
              <a:gd name="adj2" fmla="val 3683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sk-SK" b="1" dirty="0">
                <a:latin typeface="Comic Sans MS" pitchFamily="66" charset="0"/>
              </a:rPr>
              <a:t>horizontálne ukladanie vrstiev - na spodku je najstaršia vrstva</a:t>
            </a:r>
            <a:endParaRPr lang="cs-CZ" b="1" dirty="0">
              <a:latin typeface="Comic Sans MS" pitchFamily="66" charset="0"/>
            </a:endParaRPr>
          </a:p>
        </p:txBody>
      </p:sp>
      <p:sp>
        <p:nvSpPr>
          <p:cNvPr id="9" name="Rectangle 20"/>
          <p:cNvSpPr>
            <a:spLocks noChangeArrowheads="1"/>
          </p:cNvSpPr>
          <p:nvPr/>
        </p:nvSpPr>
        <p:spPr bwMode="auto">
          <a:xfrm>
            <a:off x="9902170" y="6301022"/>
            <a:ext cx="201238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1667 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Nicolas</a:t>
            </a: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Steno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448388" y="22126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mtClean="0">
                <a:solidFill>
                  <a:schemeClr val="accent4">
                    <a:lumMod val="10000"/>
                  </a:schemeClr>
                </a:solidFill>
              </a:rPr>
              <a:t>usadené horniny sa pôvodne </a:t>
            </a:r>
            <a:br>
              <a:rPr lang="sk-SK" smtClean="0">
                <a:solidFill>
                  <a:schemeClr val="accent4">
                    <a:lumMod val="10000"/>
                  </a:schemeClr>
                </a:solidFill>
              </a:rPr>
            </a:br>
            <a:r>
              <a:rPr lang="sk-SK" smtClean="0">
                <a:solidFill>
                  <a:schemeClr val="accent4">
                    <a:lumMod val="10000"/>
                  </a:schemeClr>
                </a:solidFill>
              </a:rPr>
              <a:t>hromadili horizontálne</a:t>
            </a:r>
            <a:endParaRPr lang="en-US" dirty="0">
              <a:solidFill>
                <a:schemeClr val="accent4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570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654" y="234228"/>
            <a:ext cx="11389546" cy="1325563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Relatívny</a:t>
            </a:r>
            <a:r>
              <a:rPr lang="en-US" sz="4000" dirty="0" smtClean="0"/>
              <a:t> </a:t>
            </a:r>
            <a:r>
              <a:rPr lang="en-US" sz="4000" dirty="0" err="1" smtClean="0"/>
              <a:t>vek</a:t>
            </a:r>
            <a:r>
              <a:rPr lang="en-US" sz="4000" dirty="0" smtClean="0"/>
              <a:t> </a:t>
            </a:r>
            <a:r>
              <a:rPr lang="en-US" sz="4000" dirty="0" err="1" smtClean="0"/>
              <a:t>hornín</a:t>
            </a:r>
            <a:r>
              <a:rPr lang="en-US" sz="4000" dirty="0" smtClean="0"/>
              <a:t> </a:t>
            </a:r>
            <a:r>
              <a:rPr lang="en-US" sz="4000" dirty="0" err="1" smtClean="0"/>
              <a:t>určujeme</a:t>
            </a:r>
            <a:r>
              <a:rPr lang="en-US" sz="4000" dirty="0" smtClean="0"/>
              <a:t> </a:t>
            </a:r>
            <a:r>
              <a:rPr lang="en-US" sz="4000" dirty="0" err="1" smtClean="0"/>
              <a:t>na</a:t>
            </a:r>
            <a:r>
              <a:rPr lang="en-US" sz="4000" dirty="0" smtClean="0"/>
              <a:t> </a:t>
            </a:r>
            <a:r>
              <a:rPr lang="en-US" sz="4000" dirty="0" err="1" smtClean="0"/>
              <a:t>základe</a:t>
            </a:r>
            <a:r>
              <a:rPr lang="en-US" sz="4000" dirty="0" smtClean="0"/>
              <a:t> </a:t>
            </a:r>
            <a:r>
              <a:rPr lang="en-US" sz="4000" dirty="0" err="1" smtClean="0"/>
              <a:t>skamenelín</a:t>
            </a:r>
            <a:r>
              <a:rPr lang="en-US" sz="4000" dirty="0" smtClean="0"/>
              <a:t> </a:t>
            </a:r>
            <a:endParaRPr lang="en-US" sz="4000" dirty="0"/>
          </a:p>
        </p:txBody>
      </p:sp>
      <p:pic>
        <p:nvPicPr>
          <p:cNvPr id="4" name="Picture 22" descr="Charles Lyell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70109" y="3679777"/>
            <a:ext cx="2005438" cy="305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6"/>
          <p:cNvSpPr>
            <a:spLocks noChangeArrowheads="1"/>
          </p:cNvSpPr>
          <p:nvPr/>
        </p:nvSpPr>
        <p:spPr bwMode="auto">
          <a:xfrm>
            <a:off x="5781735" y="1684578"/>
            <a:ext cx="2808288" cy="1150938"/>
          </a:xfrm>
          <a:prstGeom prst="cloudCallout">
            <a:avLst>
              <a:gd name="adj1" fmla="val 28994"/>
              <a:gd name="adj2" fmla="val 168813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sk-SK" b="1" dirty="0">
                <a:latin typeface="Comic Sans MS" pitchFamily="66" charset="0"/>
              </a:rPr>
              <a:t>zákon rovnakých skamenelín</a:t>
            </a:r>
            <a:endParaRPr lang="cs-CZ" b="1" dirty="0">
              <a:latin typeface="Comic Sans MS" pitchFamily="66" charset="0"/>
            </a:endParaRPr>
          </a:p>
        </p:txBody>
      </p:sp>
      <p:sp>
        <p:nvSpPr>
          <p:cNvPr id="6" name="Text Box 19"/>
          <p:cNvSpPr txBox="1">
            <a:spLocks noChangeArrowheads="1"/>
          </p:cNvSpPr>
          <p:nvPr/>
        </p:nvSpPr>
        <p:spPr bwMode="auto">
          <a:xfrm>
            <a:off x="7870109" y="5666297"/>
            <a:ext cx="203641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sk-SK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1822 </a:t>
            </a:r>
            <a:r>
              <a:rPr lang="sk-SK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Charles</a:t>
            </a:r>
            <a:r>
              <a:rPr lang="sk-SK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Lyell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" name="Content Placeholder 3" descr="P6_strat-zakony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97654" y="1335684"/>
            <a:ext cx="5004712" cy="5397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12" descr="William Smith (geologist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99056" y="4285866"/>
            <a:ext cx="1974363" cy="2447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5781784" y="6035629"/>
            <a:ext cx="196003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1815 </a:t>
            </a:r>
            <a:r>
              <a:rPr lang="cs-CZ" dirty="0"/>
              <a:t> </a:t>
            </a:r>
            <a:r>
              <a:rPr lang="sk-SK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Wiliam</a:t>
            </a:r>
            <a:r>
              <a:rPr lang="sk-SK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sk-SK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Smith</a:t>
            </a:r>
            <a:endParaRPr lang="cs-CZ" b="1" dirty="0">
              <a:solidFill>
                <a:schemeClr val="accent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0" name="AutoShape 15"/>
          <p:cNvSpPr>
            <a:spLocks noChangeArrowheads="1"/>
          </p:cNvSpPr>
          <p:nvPr/>
        </p:nvSpPr>
        <p:spPr bwMode="auto">
          <a:xfrm>
            <a:off x="2794184" y="4023251"/>
            <a:ext cx="3066260" cy="1062008"/>
          </a:xfrm>
          <a:prstGeom prst="wedgeEllipseCallout">
            <a:avLst>
              <a:gd name="adj1" fmla="val 64830"/>
              <a:gd name="adj2" fmla="val 76237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sk-SK" b="1" dirty="0">
                <a:latin typeface="Comic Sans MS" pitchFamily="66" charset="0"/>
              </a:rPr>
              <a:t>vedúca skamenelina</a:t>
            </a:r>
            <a:endParaRPr lang="cs-CZ" b="1" dirty="0">
              <a:latin typeface="Comic Sans MS" pitchFamily="66" charset="0"/>
            </a:endParaRPr>
          </a:p>
        </p:txBody>
      </p:sp>
      <p:sp>
        <p:nvSpPr>
          <p:cNvPr id="11" name="Right Arrow 10"/>
          <p:cNvSpPr/>
          <p:nvPr/>
        </p:nvSpPr>
        <p:spPr>
          <a:xfrm rot="10800000">
            <a:off x="1414050" y="4412853"/>
            <a:ext cx="1791093" cy="282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4" name="TextBox 13"/>
          <p:cNvSpPr txBox="1"/>
          <p:nvPr/>
        </p:nvSpPr>
        <p:spPr>
          <a:xfrm>
            <a:off x="8662072" y="1504664"/>
            <a:ext cx="30648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 </a:t>
            </a:r>
            <a:r>
              <a:rPr lang="en-US" dirty="0" err="1" smtClean="0"/>
              <a:t>horninách</a:t>
            </a:r>
            <a:r>
              <a:rPr lang="en-US" dirty="0" smtClean="0"/>
              <a:t>, </a:t>
            </a:r>
            <a:r>
              <a:rPr lang="en-US" dirty="0" err="1" smtClean="0"/>
              <a:t>ktoré</a:t>
            </a:r>
            <a:r>
              <a:rPr lang="en-US" dirty="0" smtClean="0"/>
              <a:t> </a:t>
            </a:r>
            <a:r>
              <a:rPr lang="en-US" dirty="0" err="1" smtClean="0"/>
              <a:t>vznikli</a:t>
            </a:r>
            <a:r>
              <a:rPr lang="en-US" dirty="0" smtClean="0"/>
              <a:t> v </a:t>
            </a:r>
            <a:r>
              <a:rPr lang="en-US" dirty="0" err="1" smtClean="0"/>
              <a:t>rovnakom</a:t>
            </a:r>
            <a:r>
              <a:rPr lang="en-US" dirty="0" smtClean="0"/>
              <a:t> </a:t>
            </a:r>
            <a:r>
              <a:rPr lang="en-US" dirty="0" err="1" smtClean="0"/>
              <a:t>prostredí</a:t>
            </a:r>
            <a:r>
              <a:rPr lang="en-US" dirty="0" smtClean="0"/>
              <a:t> a v </a:t>
            </a:r>
            <a:r>
              <a:rPr lang="en-US" dirty="0" err="1" smtClean="0"/>
              <a:t>rovnakom</a:t>
            </a:r>
            <a:r>
              <a:rPr lang="en-US" dirty="0" smtClean="0"/>
              <a:t> </a:t>
            </a:r>
            <a:r>
              <a:rPr lang="en-US" dirty="0" err="1" smtClean="0"/>
              <a:t>veku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budú</a:t>
            </a:r>
            <a:r>
              <a:rPr lang="en-US" dirty="0" smtClean="0"/>
              <a:t> </a:t>
            </a:r>
            <a:r>
              <a:rPr lang="en-US" dirty="0" err="1" smtClean="0"/>
              <a:t>nachádzať</a:t>
            </a:r>
            <a:r>
              <a:rPr lang="en-US" dirty="0" smtClean="0"/>
              <a:t> </a:t>
            </a:r>
            <a:r>
              <a:rPr lang="en-US" dirty="0" err="1" smtClean="0"/>
              <a:t>rovnaké</a:t>
            </a:r>
            <a:r>
              <a:rPr lang="en-US" dirty="0" smtClean="0"/>
              <a:t> </a:t>
            </a:r>
            <a:r>
              <a:rPr lang="en-US" dirty="0" err="1" smtClean="0"/>
              <a:t>skameneliny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7590720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6"/>
          <a:stretch/>
        </p:blipFill>
        <p:spPr bwMode="auto">
          <a:xfrm>
            <a:off x="109538" y="1098202"/>
            <a:ext cx="8924925" cy="567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1187450" y="1290288"/>
            <a:ext cx="2016125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 dirty="0"/>
              <a:t>Oppelova zóna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419475" y="1290288"/>
            <a:ext cx="1152525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Zóna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rozsahu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4572000" y="1290288"/>
            <a:ext cx="1512888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/>
              <a:t>Zóna spoločného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400" b="1"/>
              <a:t>výskytu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156325" y="1290288"/>
            <a:ext cx="1152525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Akme zóna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7451725" y="1290288"/>
            <a:ext cx="1152525" cy="5762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Intervalová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zóna</a:t>
            </a:r>
          </a:p>
        </p:txBody>
      </p:sp>
      <p:sp>
        <p:nvSpPr>
          <p:cNvPr id="10" name="Rectangle 15"/>
          <p:cNvSpPr>
            <a:spLocks noChangeArrowheads="1"/>
          </p:cNvSpPr>
          <p:nvPr/>
        </p:nvSpPr>
        <p:spPr bwMode="auto">
          <a:xfrm>
            <a:off x="1763713" y="2441226"/>
            <a:ext cx="1295400" cy="36036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vyhynutie</a:t>
            </a:r>
          </a:p>
        </p:txBody>
      </p:sp>
      <p:sp>
        <p:nvSpPr>
          <p:cNvPr id="11" name="Rectangle 17"/>
          <p:cNvSpPr>
            <a:spLocks noChangeArrowheads="1"/>
          </p:cNvSpPr>
          <p:nvPr/>
        </p:nvSpPr>
        <p:spPr bwMode="auto">
          <a:xfrm>
            <a:off x="1403350" y="5970238"/>
            <a:ext cx="1223963" cy="3603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sk-SK" altLang="sk-SK" sz="1800"/>
              <a:t>objavenie</a:t>
            </a:r>
          </a:p>
        </p:txBody>
      </p:sp>
      <p:sp>
        <p:nvSpPr>
          <p:cNvPr id="12" name="Rectangle 19"/>
          <p:cNvSpPr>
            <a:spLocks noChangeArrowheads="1"/>
          </p:cNvSpPr>
          <p:nvPr/>
        </p:nvSpPr>
        <p:spPr bwMode="auto">
          <a:xfrm>
            <a:off x="452262" y="1866552"/>
            <a:ext cx="503237" cy="490678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vert270"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sk-SK" sz="1800" dirty="0" err="1" smtClean="0"/>
              <a:t>Horninové</a:t>
            </a:r>
            <a:r>
              <a:rPr lang="en-US" altLang="sk-SK" sz="1800" dirty="0" smtClean="0"/>
              <a:t> </a:t>
            </a:r>
            <a:r>
              <a:rPr lang="en-US" altLang="sk-SK" sz="1800" dirty="0" err="1" smtClean="0"/>
              <a:t>vrstvy</a:t>
            </a:r>
            <a:endParaRPr lang="en-US" altLang="sk-SK" sz="1800" dirty="0"/>
          </a:p>
        </p:txBody>
      </p:sp>
      <p:sp>
        <p:nvSpPr>
          <p:cNvPr id="14" name="TextBox 13"/>
          <p:cNvSpPr txBox="1"/>
          <p:nvPr/>
        </p:nvSpPr>
        <p:spPr>
          <a:xfrm>
            <a:off x="9144000" y="906462"/>
            <a:ext cx="244968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/>
              <a:t>Paleontológovia</a:t>
            </a:r>
            <a:r>
              <a:rPr lang="en-US" sz="2400" dirty="0" smtClean="0"/>
              <a:t> </a:t>
            </a:r>
            <a:r>
              <a:rPr lang="en-US" sz="2400" dirty="0" err="1" smtClean="0"/>
              <a:t>študujú</a:t>
            </a:r>
            <a:r>
              <a:rPr lang="en-US" sz="2400" dirty="0" smtClean="0"/>
              <a:t>, </a:t>
            </a:r>
            <a:r>
              <a:rPr lang="en-US" sz="2400" dirty="0" err="1" smtClean="0"/>
              <a:t>aké</a:t>
            </a:r>
            <a:r>
              <a:rPr lang="en-US" sz="2400" dirty="0" smtClean="0"/>
              <a:t> </a:t>
            </a:r>
            <a:r>
              <a:rPr lang="en-US" sz="2400" dirty="0" err="1" smtClean="0"/>
              <a:t>zvyšky</a:t>
            </a:r>
            <a:r>
              <a:rPr lang="en-US" sz="2400" dirty="0" smtClean="0"/>
              <a:t> </a:t>
            </a:r>
            <a:r>
              <a:rPr lang="en-US" sz="2400" dirty="0" err="1" smtClean="0"/>
              <a:t>organizmov</a:t>
            </a:r>
            <a:r>
              <a:rPr lang="en-US" sz="2400" dirty="0" smtClean="0"/>
              <a:t> </a:t>
            </a:r>
            <a:r>
              <a:rPr lang="en-US" sz="2400" dirty="0" err="1" smtClean="0"/>
              <a:t>sa</a:t>
            </a:r>
            <a:r>
              <a:rPr lang="en-US" sz="2400" dirty="0" smtClean="0"/>
              <a:t> v </a:t>
            </a:r>
            <a:r>
              <a:rPr lang="en-US" sz="2400" dirty="0" err="1" smtClean="0"/>
              <a:t>horninách</a:t>
            </a:r>
            <a:r>
              <a:rPr lang="en-US" sz="2400" dirty="0" smtClean="0"/>
              <a:t> </a:t>
            </a:r>
            <a:r>
              <a:rPr lang="en-US" sz="2400" dirty="0" err="1" smtClean="0"/>
              <a:t>vyskytujú</a:t>
            </a:r>
            <a:r>
              <a:rPr lang="en-US" sz="2400" dirty="0" smtClean="0"/>
              <a:t>, </a:t>
            </a:r>
            <a:r>
              <a:rPr lang="en-US" sz="2400" dirty="0" err="1" smtClean="0"/>
              <a:t>kedy</a:t>
            </a:r>
            <a:r>
              <a:rPr lang="en-US" sz="2400" dirty="0" smtClean="0"/>
              <a:t> </a:t>
            </a:r>
            <a:r>
              <a:rPr lang="en-US" sz="2400" dirty="0" err="1" smtClean="0"/>
              <a:t>sa</a:t>
            </a:r>
            <a:r>
              <a:rPr lang="en-US" sz="2400" dirty="0" smtClean="0"/>
              <a:t> </a:t>
            </a:r>
            <a:r>
              <a:rPr lang="en-US" sz="2400" dirty="0" err="1" smtClean="0"/>
              <a:t>objavujú</a:t>
            </a:r>
            <a:r>
              <a:rPr lang="en-US" sz="2400" dirty="0" smtClean="0"/>
              <a:t> </a:t>
            </a:r>
            <a:r>
              <a:rPr lang="en-US" sz="2400" dirty="0" err="1" smtClean="0"/>
              <a:t>prvý</a:t>
            </a:r>
            <a:r>
              <a:rPr lang="en-US" sz="2400" dirty="0" smtClean="0"/>
              <a:t> a </a:t>
            </a:r>
            <a:r>
              <a:rPr lang="en-US" sz="2400" dirty="0" err="1" smtClean="0"/>
              <a:t>kedy</a:t>
            </a:r>
            <a:r>
              <a:rPr lang="en-US" sz="2400" dirty="0" smtClean="0"/>
              <a:t> </a:t>
            </a:r>
            <a:r>
              <a:rPr lang="en-US" sz="2400" dirty="0" err="1" smtClean="0"/>
              <a:t>posledný</a:t>
            </a:r>
            <a:r>
              <a:rPr lang="en-US" sz="2400" dirty="0" smtClean="0"/>
              <a:t> </a:t>
            </a:r>
            <a:r>
              <a:rPr lang="en-US" sz="2400" dirty="0" err="1" smtClean="0"/>
              <a:t>krát</a:t>
            </a:r>
            <a:r>
              <a:rPr lang="en-US" sz="2400" dirty="0" smtClean="0"/>
              <a:t>.</a:t>
            </a:r>
          </a:p>
          <a:p>
            <a:r>
              <a:rPr lang="en-US" sz="2400" dirty="0" err="1" smtClean="0"/>
              <a:t>Podľa</a:t>
            </a:r>
            <a:r>
              <a:rPr lang="en-US" sz="2400" dirty="0" smtClean="0"/>
              <a:t> </a:t>
            </a:r>
            <a:r>
              <a:rPr lang="en-US" sz="2400" dirty="0" err="1" smtClean="0"/>
              <a:t>ich</a:t>
            </a:r>
            <a:r>
              <a:rPr lang="en-US" sz="2400" dirty="0" smtClean="0"/>
              <a:t> </a:t>
            </a:r>
            <a:r>
              <a:rPr lang="en-US" sz="2400" dirty="0" err="1" smtClean="0"/>
              <a:t>spoločného</a:t>
            </a:r>
            <a:r>
              <a:rPr lang="en-US" sz="2400" dirty="0" smtClean="0"/>
              <a:t> </a:t>
            </a:r>
            <a:r>
              <a:rPr lang="en-US" sz="2400" dirty="0" err="1" smtClean="0"/>
              <a:t>výskytu</a:t>
            </a:r>
            <a:r>
              <a:rPr lang="en-US" sz="2400" dirty="0" smtClean="0"/>
              <a:t> </a:t>
            </a:r>
            <a:r>
              <a:rPr lang="en-US" sz="2400" dirty="0" err="1" smtClean="0"/>
              <a:t>môžeme</a:t>
            </a:r>
            <a:r>
              <a:rPr lang="en-US" sz="2400" dirty="0" smtClean="0"/>
              <a:t> </a:t>
            </a:r>
            <a:r>
              <a:rPr lang="en-US" sz="2400" dirty="0" err="1" smtClean="0"/>
              <a:t>vek</a:t>
            </a:r>
            <a:r>
              <a:rPr lang="en-US" sz="2400" dirty="0" smtClean="0"/>
              <a:t> </a:t>
            </a:r>
            <a:r>
              <a:rPr lang="en-US" sz="2400" dirty="0" err="1" smtClean="0"/>
              <a:t>horniny</a:t>
            </a:r>
            <a:r>
              <a:rPr lang="en-US" sz="2400" dirty="0" smtClean="0"/>
              <a:t> </a:t>
            </a:r>
            <a:r>
              <a:rPr lang="en-US" sz="2400" dirty="0" err="1" smtClean="0"/>
              <a:t>stanoviť</a:t>
            </a:r>
            <a:r>
              <a:rPr lang="en-US" sz="2400" dirty="0" smtClean="0"/>
              <a:t> do </a:t>
            </a:r>
            <a:r>
              <a:rPr lang="en-US" sz="2400" dirty="0" err="1" smtClean="0"/>
              <a:t>veľkých</a:t>
            </a:r>
            <a:r>
              <a:rPr lang="en-US" sz="2400" dirty="0" smtClean="0"/>
              <a:t> </a:t>
            </a:r>
            <a:r>
              <a:rPr lang="en-US" sz="2400" dirty="0" err="1" smtClean="0"/>
              <a:t>detailov</a:t>
            </a:r>
            <a:endParaRPr lang="sk-SK" sz="2400" dirty="0"/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305743" y="-35275"/>
            <a:ext cx="1138954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 smtClean="0"/>
              <a:t>Relatívny</a:t>
            </a:r>
            <a:r>
              <a:rPr lang="en-US" sz="4000" dirty="0" smtClean="0"/>
              <a:t> </a:t>
            </a:r>
            <a:r>
              <a:rPr lang="en-US" sz="4000" dirty="0" err="1" smtClean="0"/>
              <a:t>vek</a:t>
            </a:r>
            <a:r>
              <a:rPr lang="en-US" sz="4000" dirty="0" smtClean="0"/>
              <a:t> </a:t>
            </a:r>
            <a:r>
              <a:rPr lang="en-US" sz="4000" dirty="0" err="1" smtClean="0"/>
              <a:t>hornín</a:t>
            </a:r>
            <a:r>
              <a:rPr lang="en-US" sz="4000" dirty="0" smtClean="0"/>
              <a:t> </a:t>
            </a:r>
            <a:r>
              <a:rPr lang="en-US" sz="4000" dirty="0" err="1" smtClean="0"/>
              <a:t>určujeme</a:t>
            </a:r>
            <a:r>
              <a:rPr lang="en-US" sz="4000" dirty="0" smtClean="0"/>
              <a:t> </a:t>
            </a:r>
            <a:r>
              <a:rPr lang="en-US" sz="4000" dirty="0" err="1" smtClean="0"/>
              <a:t>na</a:t>
            </a:r>
            <a:r>
              <a:rPr lang="en-US" sz="4000" dirty="0" smtClean="0"/>
              <a:t> </a:t>
            </a:r>
            <a:r>
              <a:rPr lang="en-US" sz="4000" dirty="0" err="1" smtClean="0"/>
              <a:t>základe</a:t>
            </a:r>
            <a:r>
              <a:rPr lang="en-US" sz="4000" dirty="0" smtClean="0"/>
              <a:t> </a:t>
            </a:r>
            <a:r>
              <a:rPr lang="en-US" sz="4000" dirty="0" err="1" smtClean="0"/>
              <a:t>skamenelín</a:t>
            </a:r>
            <a:r>
              <a:rPr lang="en-US" sz="4000" dirty="0" smtClean="0"/>
              <a:t>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05168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63951" y="228600"/>
            <a:ext cx="11679809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Vek</a:t>
            </a: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určujeme</a:t>
            </a: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aj</a:t>
            </a: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na</a:t>
            </a: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základe</a:t>
            </a: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zmeny</a:t>
            </a: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magnetickej</a:t>
            </a:r>
            <a:r>
              <a:rPr lang="en-US" sz="3600" kern="0" dirty="0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 polarity </a:t>
            </a:r>
            <a:r>
              <a:rPr lang="en-US" sz="3600" kern="0" dirty="0" err="1" smtClean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Zeme</a:t>
            </a:r>
            <a:endParaRPr lang="cs-CZ" sz="36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6" name="Picture 4" descr="http://upload.wikimedia.org/wikipedia/commons/thumb/7/7e/Oceanic.Stripe.Magnetic.Anomalies.Scheme.svg/1024px-Oceanic.Stripe.Magnetic.Anomalies.Scheme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136" y="2465512"/>
            <a:ext cx="6196426" cy="4392488"/>
          </a:xfrm>
          <a:prstGeom prst="rect">
            <a:avLst/>
          </a:prstGeom>
          <a:noFill/>
        </p:spPr>
      </p:pic>
      <p:pic>
        <p:nvPicPr>
          <p:cNvPr id="3078" name="Picture 6" descr="http://upload.wikimedia.org/wikipedia/commons/2/23/Polarityshif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33440" y="5561833"/>
            <a:ext cx="5710320" cy="1296167"/>
          </a:xfrm>
          <a:prstGeom prst="rect">
            <a:avLst/>
          </a:prstGeom>
          <a:noFill/>
        </p:spPr>
      </p:pic>
      <p:pic>
        <p:nvPicPr>
          <p:cNvPr id="5122" name="Picture 2" descr="http://geology.uprm.edu/MorelockSite/morelockonline/1_image/magstr.jpg"/>
          <p:cNvPicPr>
            <a:picLocks noChangeAspect="1" noChangeArrowheads="1"/>
          </p:cNvPicPr>
          <p:nvPr/>
        </p:nvPicPr>
        <p:blipFill rotWithShape="1">
          <a:blip r:embed="rId4" cstate="print"/>
          <a:srcRect l="4209"/>
          <a:stretch/>
        </p:blipFill>
        <p:spPr bwMode="auto">
          <a:xfrm>
            <a:off x="6608190" y="1119134"/>
            <a:ext cx="5335570" cy="4389205"/>
          </a:xfrm>
          <a:prstGeom prst="rect">
            <a:avLst/>
          </a:prstGeom>
          <a:noFill/>
        </p:spPr>
      </p:pic>
      <p:pic>
        <p:nvPicPr>
          <p:cNvPr id="4098" name="Picture 2" descr="Magnetické pole Zeme – indukčné čiary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496" y="1065392"/>
            <a:ext cx="1421957" cy="118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98998" y="1137723"/>
            <a:ext cx="6655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Polarita</a:t>
            </a:r>
            <a:r>
              <a:rPr lang="en-US" dirty="0" smtClean="0"/>
              <a:t> </a:t>
            </a:r>
            <a:r>
              <a:rPr lang="en-US" dirty="0" err="1" smtClean="0"/>
              <a:t>Zeme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občasne</a:t>
            </a:r>
            <a:r>
              <a:rPr lang="en-US" dirty="0" smtClean="0"/>
              <a:t> </a:t>
            </a:r>
            <a:r>
              <a:rPr lang="en-US" dirty="0" err="1" smtClean="0"/>
              <a:t>mení</a:t>
            </a:r>
            <a:r>
              <a:rPr lang="en-US" dirty="0" smtClean="0"/>
              <a:t> a </a:t>
            </a:r>
            <a:r>
              <a:rPr lang="en-US" dirty="0" err="1" smtClean="0"/>
              <a:t>podľa</a:t>
            </a:r>
            <a:r>
              <a:rPr lang="en-US" dirty="0" smtClean="0"/>
              <a:t> </a:t>
            </a:r>
            <a:r>
              <a:rPr lang="en-US" dirty="0" err="1" smtClean="0"/>
              <a:t>toho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usmernia</a:t>
            </a:r>
            <a:r>
              <a:rPr lang="en-US" dirty="0" smtClean="0"/>
              <a:t> </a:t>
            </a:r>
            <a:r>
              <a:rPr lang="en-US" dirty="0" err="1" smtClean="0"/>
              <a:t>magnetické</a:t>
            </a:r>
            <a:r>
              <a:rPr lang="en-US" dirty="0" smtClean="0"/>
              <a:t> </a:t>
            </a:r>
            <a:r>
              <a:rPr lang="en-US" dirty="0" err="1" smtClean="0"/>
              <a:t>minerály</a:t>
            </a:r>
            <a:r>
              <a:rPr lang="en-US" dirty="0" smtClean="0"/>
              <a:t>, </a:t>
            </a:r>
            <a:r>
              <a:rPr lang="en-US" dirty="0" err="1" smtClean="0"/>
              <a:t>ktoré</a:t>
            </a:r>
            <a:r>
              <a:rPr lang="en-US" dirty="0" smtClean="0"/>
              <a:t> </a:t>
            </a:r>
            <a:r>
              <a:rPr lang="en-US" dirty="0" err="1" smtClean="0"/>
              <a:t>sú</a:t>
            </a:r>
            <a:r>
              <a:rPr lang="en-US" dirty="0" smtClean="0"/>
              <a:t> </a:t>
            </a:r>
            <a:r>
              <a:rPr lang="en-US" dirty="0" err="1" smtClean="0"/>
              <a:t>súčasťou</a:t>
            </a:r>
            <a:r>
              <a:rPr lang="en-US" dirty="0" smtClean="0"/>
              <a:t> </a:t>
            </a:r>
            <a:r>
              <a:rPr lang="en-US" dirty="0" err="1" smtClean="0"/>
              <a:t>hornín</a:t>
            </a:r>
            <a:endParaRPr lang="sk-SK" dirty="0"/>
          </a:p>
        </p:txBody>
      </p:sp>
      <p:sp>
        <p:nvSpPr>
          <p:cNvPr id="4" name="TextBox 3"/>
          <p:cNvSpPr txBox="1"/>
          <p:nvPr/>
        </p:nvSpPr>
        <p:spPr>
          <a:xfrm>
            <a:off x="6233440" y="5526170"/>
            <a:ext cx="60685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rgbClr val="FFFF00"/>
                </a:solidFill>
              </a:rPr>
              <a:t>Nakoľko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pri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vzniku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oceánskej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kôry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na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obe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strany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oceánskych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litosferických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dosiek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vylieva</a:t>
            </a:r>
            <a:r>
              <a:rPr lang="en-US" b="1" dirty="0" smtClean="0">
                <a:solidFill>
                  <a:srgbClr val="FFFF00"/>
                </a:solidFill>
              </a:rPr>
              <a:t> lava a </a:t>
            </a:r>
            <a:r>
              <a:rPr lang="en-US" b="1" dirty="0" err="1" smtClean="0">
                <a:solidFill>
                  <a:srgbClr val="FFFF00"/>
                </a:solidFill>
              </a:rPr>
              <a:t>tuhne</a:t>
            </a:r>
            <a:r>
              <a:rPr lang="en-US" b="1" dirty="0" smtClean="0">
                <a:solidFill>
                  <a:srgbClr val="FFFF00"/>
                </a:solidFill>
              </a:rPr>
              <a:t> v </a:t>
            </a:r>
            <a:r>
              <a:rPr lang="en-US" b="1" dirty="0" err="1" smtClean="0">
                <a:solidFill>
                  <a:srgbClr val="FFFF00"/>
                </a:solidFill>
              </a:rPr>
              <a:t>rovnakej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dobe</a:t>
            </a:r>
            <a:r>
              <a:rPr lang="en-US" b="1" dirty="0" smtClean="0">
                <a:solidFill>
                  <a:srgbClr val="FFFF00"/>
                </a:solidFill>
              </a:rPr>
              <a:t>, </a:t>
            </a:r>
            <a:r>
              <a:rPr lang="en-US" b="1" dirty="0" err="1" smtClean="0">
                <a:solidFill>
                  <a:srgbClr val="FFFF00"/>
                </a:solidFill>
              </a:rPr>
              <a:t>zmagnetizované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minerály</a:t>
            </a:r>
            <a:r>
              <a:rPr lang="en-US" b="1" dirty="0" smtClean="0">
                <a:solidFill>
                  <a:srgbClr val="FFFF00"/>
                </a:solidFill>
              </a:rPr>
              <a:t> v </a:t>
            </a:r>
            <a:r>
              <a:rPr lang="en-US" b="1" dirty="0" err="1" smtClean="0">
                <a:solidFill>
                  <a:srgbClr val="FFFF00"/>
                </a:solidFill>
              </a:rPr>
              <a:t>hornine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nám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ukazujú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zaujímavý</a:t>
            </a:r>
            <a:r>
              <a:rPr lang="en-US" b="1" dirty="0" smtClean="0">
                <a:solidFill>
                  <a:srgbClr val="FFFF00"/>
                </a:solidFill>
              </a:rPr>
              <a:t> </a:t>
            </a:r>
            <a:r>
              <a:rPr lang="en-US" b="1" dirty="0" err="1" smtClean="0">
                <a:solidFill>
                  <a:srgbClr val="FFFF00"/>
                </a:solidFill>
              </a:rPr>
              <a:t>obraz</a:t>
            </a:r>
            <a:endParaRPr lang="sk-SK" b="1" dirty="0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998998" y="178405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dirty="0" smtClean="0"/>
              <a:t>https://www.unimagnet.sk/clanok/186/magneticke-pole-zeme-co-ked-poly-zmenia-polaritu/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19989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2438400" y="0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cs-CZ" sz="2800" kern="0" dirty="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5058" name="Picture 2" descr="http://people.hofstra.edu/j_b_bennington/2cnotes/halflif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7297" y="952127"/>
            <a:ext cx="3596895" cy="2948859"/>
          </a:xfrm>
          <a:prstGeom prst="rect">
            <a:avLst/>
          </a:prstGeom>
          <a:noFill/>
        </p:spPr>
      </p:pic>
      <p:pic>
        <p:nvPicPr>
          <p:cNvPr id="4102" name="Picture 6" descr="http://www.darwinthenandnow.com/wp-content/uploads/2013/11/Radiation-Decay-300x2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47297" y="3986173"/>
            <a:ext cx="3596895" cy="2697671"/>
          </a:xfrm>
          <a:prstGeom prst="rect">
            <a:avLst/>
          </a:prstGeom>
          <a:noFill/>
        </p:spPr>
      </p:pic>
      <p:pic>
        <p:nvPicPr>
          <p:cNvPr id="4106" name="Picture 10" descr="http://ugglansno.se/wp-content/uploads/2014/01/uranium-radioactive-decay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528" y="1455200"/>
            <a:ext cx="6328528" cy="5290618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1085" y="204824"/>
            <a:ext cx="11462993" cy="1325563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Geochemici</a:t>
            </a:r>
            <a:r>
              <a:rPr lang="en-US" sz="4000" dirty="0" smtClean="0"/>
              <a:t> </a:t>
            </a:r>
            <a:r>
              <a:rPr lang="en-US" sz="4000" dirty="0" err="1" smtClean="0"/>
              <a:t>analyzujú</a:t>
            </a:r>
            <a:r>
              <a:rPr lang="en-US" sz="4000" dirty="0" smtClean="0"/>
              <a:t> </a:t>
            </a:r>
            <a:r>
              <a:rPr lang="en-US" sz="4000" dirty="0" err="1" smtClean="0"/>
              <a:t>vek</a:t>
            </a:r>
            <a:r>
              <a:rPr lang="en-US" sz="4000" dirty="0" smtClean="0"/>
              <a:t> </a:t>
            </a:r>
            <a:r>
              <a:rPr lang="en-US" sz="4000" dirty="0" err="1" smtClean="0"/>
              <a:t>hornín</a:t>
            </a:r>
            <a:r>
              <a:rPr lang="en-US" sz="4000" dirty="0" smtClean="0"/>
              <a:t> </a:t>
            </a:r>
            <a:r>
              <a:rPr lang="en-US" sz="4000" dirty="0" err="1" smtClean="0"/>
              <a:t>na</a:t>
            </a:r>
            <a:r>
              <a:rPr lang="en-US" sz="4000" dirty="0" smtClean="0"/>
              <a:t> </a:t>
            </a:r>
            <a:r>
              <a:rPr lang="en-US" sz="4000" dirty="0" err="1" smtClean="0"/>
              <a:t>základe</a:t>
            </a:r>
            <a:r>
              <a:rPr lang="en-US" sz="4000" dirty="0" smtClean="0"/>
              <a:t> </a:t>
            </a:r>
            <a:r>
              <a:rPr lang="en-US" sz="4000" dirty="0" err="1" smtClean="0"/>
              <a:t>pomeru</a:t>
            </a:r>
            <a:r>
              <a:rPr lang="en-US" sz="4000" dirty="0" smtClean="0"/>
              <a:t> </a:t>
            </a:r>
            <a:r>
              <a:rPr lang="en-US" sz="4000" dirty="0" err="1" smtClean="0"/>
              <a:t>produktov</a:t>
            </a:r>
            <a:r>
              <a:rPr lang="en-US" sz="4000" dirty="0" smtClean="0"/>
              <a:t> </a:t>
            </a:r>
            <a:r>
              <a:rPr lang="en-US" sz="4000" dirty="0" err="1" smtClean="0"/>
              <a:t>ich</a:t>
            </a:r>
            <a:r>
              <a:rPr lang="en-US" sz="4000" dirty="0" smtClean="0"/>
              <a:t> </a:t>
            </a:r>
            <a:r>
              <a:rPr lang="en-US" sz="4000" dirty="0" err="1" smtClean="0"/>
              <a:t>rozpadu</a:t>
            </a:r>
            <a:r>
              <a:rPr lang="en-US" sz="4000" dirty="0" smtClean="0"/>
              <a:t> (U, </a:t>
            </a:r>
            <a:r>
              <a:rPr lang="en-US" sz="4000" dirty="0" err="1" smtClean="0"/>
              <a:t>Th</a:t>
            </a:r>
            <a:r>
              <a:rPr lang="en-US" sz="4000" dirty="0" smtClean="0"/>
              <a:t>, </a:t>
            </a:r>
            <a:r>
              <a:rPr lang="en-US" sz="4000" dirty="0" err="1" smtClean="0"/>
              <a:t>Ar</a:t>
            </a:r>
            <a:r>
              <a:rPr lang="en-US" sz="4000" dirty="0" smtClean="0"/>
              <a:t>, C)</a:t>
            </a:r>
            <a:endParaRPr lang="sk-SK" sz="4000" dirty="0"/>
          </a:p>
        </p:txBody>
      </p:sp>
      <p:pic>
        <p:nvPicPr>
          <p:cNvPr id="9" name="Picture 4" descr="http://images.tutorcircle.com/cms/images/44/atom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7211" y="1735211"/>
            <a:ext cx="1800200" cy="155471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9192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2938" y="130704"/>
            <a:ext cx="10579041" cy="1325563"/>
          </a:xfrm>
        </p:spPr>
        <p:txBody>
          <a:bodyPr>
            <a:normAutofit/>
          </a:bodyPr>
          <a:lstStyle/>
          <a:p>
            <a:r>
              <a:rPr lang="en-US" sz="4000" dirty="0" err="1" smtClean="0"/>
              <a:t>Čo</a:t>
            </a:r>
            <a:r>
              <a:rPr lang="en-US" sz="4000" dirty="0" smtClean="0"/>
              <a:t> </a:t>
            </a:r>
            <a:r>
              <a:rPr lang="en-US" sz="4000" dirty="0" err="1" smtClean="0"/>
              <a:t>môžeme</a:t>
            </a:r>
            <a:r>
              <a:rPr lang="en-US" sz="4000" dirty="0" smtClean="0"/>
              <a:t> </a:t>
            </a:r>
            <a:r>
              <a:rPr lang="en-US" sz="4000" dirty="0" err="1" smtClean="0"/>
              <a:t>nájsť</a:t>
            </a:r>
            <a:r>
              <a:rPr lang="en-US" sz="4000" dirty="0" smtClean="0"/>
              <a:t> v </a:t>
            </a:r>
            <a:r>
              <a:rPr lang="en-US" sz="4000" dirty="0" err="1" smtClean="0"/>
              <a:t>stratigrafickej</a:t>
            </a:r>
            <a:r>
              <a:rPr lang="en-US" sz="4000" dirty="0" smtClean="0"/>
              <a:t> </a:t>
            </a:r>
            <a:r>
              <a:rPr lang="en-US" sz="4000" dirty="0" err="1" smtClean="0"/>
              <a:t>tabuľke</a:t>
            </a:r>
            <a:r>
              <a:rPr lang="en-US" sz="4000" dirty="0" smtClean="0"/>
              <a:t>?</a:t>
            </a:r>
            <a:endParaRPr lang="sk-SK" sz="4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2225" t="8142" r="5369" b="48274"/>
          <a:stretch/>
        </p:blipFill>
        <p:spPr>
          <a:xfrm>
            <a:off x="220133" y="3296356"/>
            <a:ext cx="11616267" cy="308186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274" y="1917032"/>
            <a:ext cx="738664" cy="1764879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err="1" smtClean="0"/>
              <a:t>Absolútny</a:t>
            </a:r>
            <a:r>
              <a:rPr lang="en-US" dirty="0" smtClean="0"/>
              <a:t> </a:t>
            </a:r>
            <a:r>
              <a:rPr lang="en-US" dirty="0" err="1" smtClean="0"/>
              <a:t>vek</a:t>
            </a:r>
            <a:r>
              <a:rPr lang="en-US" dirty="0" smtClean="0"/>
              <a:t> (</a:t>
            </a:r>
            <a:r>
              <a:rPr lang="en-US" dirty="0" err="1" smtClean="0"/>
              <a:t>geochémia</a:t>
            </a:r>
            <a:r>
              <a:rPr lang="en-US" dirty="0" smtClean="0"/>
              <a:t>)</a:t>
            </a:r>
            <a:endParaRPr lang="sk-SK" dirty="0"/>
          </a:p>
        </p:txBody>
      </p:sp>
      <p:sp>
        <p:nvSpPr>
          <p:cNvPr id="5" name="TextBox 4"/>
          <p:cNvSpPr txBox="1"/>
          <p:nvPr/>
        </p:nvSpPr>
        <p:spPr>
          <a:xfrm>
            <a:off x="1892969" y="1536304"/>
            <a:ext cx="461665" cy="214560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err="1" smtClean="0"/>
              <a:t>magnetostratigrafia</a:t>
            </a:r>
            <a:endParaRPr lang="sk-SK" dirty="0"/>
          </a:p>
        </p:txBody>
      </p:sp>
      <p:sp>
        <p:nvSpPr>
          <p:cNvPr id="6" name="TextBox 5"/>
          <p:cNvSpPr txBox="1"/>
          <p:nvPr/>
        </p:nvSpPr>
        <p:spPr>
          <a:xfrm>
            <a:off x="2703096" y="1536304"/>
            <a:ext cx="738664" cy="2145607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err="1" smtClean="0"/>
              <a:t>Zóny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základe</a:t>
            </a:r>
            <a:r>
              <a:rPr lang="en-US" dirty="0" smtClean="0"/>
              <a:t> </a:t>
            </a:r>
            <a:r>
              <a:rPr lang="en-US" dirty="0" err="1" smtClean="0"/>
              <a:t>schránok</a:t>
            </a:r>
            <a:r>
              <a:rPr lang="en-US" dirty="0" smtClean="0"/>
              <a:t> </a:t>
            </a:r>
            <a:r>
              <a:rPr lang="en-US" dirty="0" err="1" smtClean="0"/>
              <a:t>hlavonožcov</a:t>
            </a:r>
            <a:endParaRPr lang="sk-SK" dirty="0"/>
          </a:p>
        </p:txBody>
      </p:sp>
      <p:sp>
        <p:nvSpPr>
          <p:cNvPr id="7" name="TextBox 6"/>
          <p:cNvSpPr txBox="1"/>
          <p:nvPr/>
        </p:nvSpPr>
        <p:spPr>
          <a:xfrm>
            <a:off x="3557619" y="1147012"/>
            <a:ext cx="738664" cy="25349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err="1" smtClean="0"/>
              <a:t>Zóny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základe</a:t>
            </a:r>
            <a:r>
              <a:rPr lang="en-US" dirty="0" smtClean="0"/>
              <a:t> </a:t>
            </a:r>
            <a:r>
              <a:rPr lang="en-US" dirty="0" err="1" smtClean="0"/>
              <a:t>zubných</a:t>
            </a:r>
            <a:r>
              <a:rPr lang="en-US" dirty="0" smtClean="0"/>
              <a:t> </a:t>
            </a:r>
            <a:r>
              <a:rPr lang="en-US" dirty="0" err="1" smtClean="0"/>
              <a:t>platničiek</a:t>
            </a:r>
            <a:r>
              <a:rPr lang="en-US" dirty="0" smtClean="0"/>
              <a:t> </a:t>
            </a:r>
            <a:r>
              <a:rPr lang="en-US" dirty="0" err="1" smtClean="0"/>
              <a:t>konodontov</a:t>
            </a:r>
            <a:endParaRPr lang="sk-SK" dirty="0"/>
          </a:p>
        </p:txBody>
      </p:sp>
      <p:sp>
        <p:nvSpPr>
          <p:cNvPr id="8" name="TextBox 7"/>
          <p:cNvSpPr txBox="1"/>
          <p:nvPr/>
        </p:nvSpPr>
        <p:spPr>
          <a:xfrm>
            <a:off x="4301594" y="1148880"/>
            <a:ext cx="738664" cy="25349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err="1" smtClean="0"/>
              <a:t>Zóny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základe</a:t>
            </a:r>
            <a:r>
              <a:rPr lang="en-US" dirty="0" smtClean="0"/>
              <a:t> </a:t>
            </a:r>
            <a:r>
              <a:rPr lang="en-US" dirty="0" err="1" smtClean="0"/>
              <a:t>nanoplanktónu</a:t>
            </a:r>
            <a:endParaRPr lang="sk-SK" dirty="0"/>
          </a:p>
        </p:txBody>
      </p:sp>
      <p:sp>
        <p:nvSpPr>
          <p:cNvPr id="9" name="TextBox 8"/>
          <p:cNvSpPr txBox="1"/>
          <p:nvPr/>
        </p:nvSpPr>
        <p:spPr>
          <a:xfrm>
            <a:off x="5667064" y="1147012"/>
            <a:ext cx="461665" cy="25349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err="1" smtClean="0"/>
              <a:t>Zóny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základe</a:t>
            </a:r>
            <a:r>
              <a:rPr lang="en-US" dirty="0" smtClean="0"/>
              <a:t> </a:t>
            </a:r>
            <a:r>
              <a:rPr lang="en-US" dirty="0" err="1" smtClean="0"/>
              <a:t>plazov</a:t>
            </a:r>
            <a:endParaRPr lang="sk-SK" dirty="0"/>
          </a:p>
        </p:txBody>
      </p:sp>
      <p:sp>
        <p:nvSpPr>
          <p:cNvPr id="10" name="TextBox 9"/>
          <p:cNvSpPr txBox="1"/>
          <p:nvPr/>
        </p:nvSpPr>
        <p:spPr>
          <a:xfrm>
            <a:off x="6390910" y="1147012"/>
            <a:ext cx="738664" cy="25349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err="1" smtClean="0"/>
              <a:t>Kolísanie</a:t>
            </a:r>
            <a:r>
              <a:rPr lang="en-US" dirty="0" smtClean="0"/>
              <a:t> </a:t>
            </a:r>
            <a:r>
              <a:rPr lang="en-US" dirty="0" err="1" smtClean="0"/>
              <a:t>morskej</a:t>
            </a:r>
            <a:r>
              <a:rPr lang="en-US" dirty="0" smtClean="0"/>
              <a:t> </a:t>
            </a:r>
            <a:r>
              <a:rPr lang="en-US" dirty="0" err="1" smtClean="0"/>
              <a:t>hladiny</a:t>
            </a:r>
            <a:r>
              <a:rPr lang="en-US" dirty="0" smtClean="0"/>
              <a:t> - </a:t>
            </a:r>
            <a:endParaRPr lang="sk-SK" dirty="0"/>
          </a:p>
        </p:txBody>
      </p:sp>
      <p:sp>
        <p:nvSpPr>
          <p:cNvPr id="11" name="TextBox 10"/>
          <p:cNvSpPr txBox="1"/>
          <p:nvPr/>
        </p:nvSpPr>
        <p:spPr>
          <a:xfrm>
            <a:off x="8752387" y="1147012"/>
            <a:ext cx="461665" cy="25349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err="1" smtClean="0"/>
              <a:t>Rozloženie</a:t>
            </a:r>
            <a:r>
              <a:rPr lang="en-US" dirty="0" smtClean="0"/>
              <a:t> </a:t>
            </a:r>
            <a:r>
              <a:rPr lang="en-US" dirty="0" err="1" smtClean="0"/>
              <a:t>kontinentov</a:t>
            </a:r>
            <a:endParaRPr lang="sk-SK" dirty="0"/>
          </a:p>
        </p:txBody>
      </p:sp>
      <p:sp>
        <p:nvSpPr>
          <p:cNvPr id="12" name="TextBox 11"/>
          <p:cNvSpPr txBox="1"/>
          <p:nvPr/>
        </p:nvSpPr>
        <p:spPr>
          <a:xfrm>
            <a:off x="10573166" y="1147012"/>
            <a:ext cx="461665" cy="253490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dirty="0" err="1" smtClean="0"/>
              <a:t>Impakty</a:t>
            </a:r>
            <a:r>
              <a:rPr lang="en-US" dirty="0" smtClean="0"/>
              <a:t> </a:t>
            </a:r>
            <a:r>
              <a:rPr lang="en-US" dirty="0" err="1" smtClean="0"/>
              <a:t>kozmických</a:t>
            </a:r>
            <a:r>
              <a:rPr lang="en-US" dirty="0" smtClean="0"/>
              <a:t> </a:t>
            </a:r>
            <a:r>
              <a:rPr lang="en-US" dirty="0" err="1" smtClean="0"/>
              <a:t>telies</a:t>
            </a:r>
            <a:endParaRPr lang="sk-SK" dirty="0"/>
          </a:p>
        </p:txBody>
      </p:sp>
      <p:sp>
        <p:nvSpPr>
          <p:cNvPr id="13" name="TextBox 12"/>
          <p:cNvSpPr txBox="1"/>
          <p:nvPr/>
        </p:nvSpPr>
        <p:spPr>
          <a:xfrm>
            <a:off x="220133" y="6456947"/>
            <a:ext cx="114344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Stratigrafická</a:t>
            </a:r>
            <a:r>
              <a:rPr lang="en-US" dirty="0" smtClean="0"/>
              <a:t> </a:t>
            </a:r>
            <a:r>
              <a:rPr lang="en-US" dirty="0" err="1" smtClean="0"/>
              <a:t>tabuľka</a:t>
            </a:r>
            <a:r>
              <a:rPr lang="en-US" dirty="0" smtClean="0"/>
              <a:t> </a:t>
            </a:r>
            <a:r>
              <a:rPr lang="en-US" dirty="0" err="1" smtClean="0"/>
              <a:t>vytvorená</a:t>
            </a:r>
            <a:r>
              <a:rPr lang="en-US" dirty="0" smtClean="0"/>
              <a:t> v </a:t>
            </a:r>
            <a:r>
              <a:rPr lang="en-US" dirty="0" err="1" smtClean="0"/>
              <a:t>programe</a:t>
            </a:r>
            <a:r>
              <a:rPr lang="en-US" dirty="0" smtClean="0"/>
              <a:t> TMS creator, </a:t>
            </a:r>
            <a:r>
              <a:rPr lang="en-US" dirty="0" err="1" smtClean="0"/>
              <a:t>vybrali</a:t>
            </a:r>
            <a:r>
              <a:rPr lang="en-US" dirty="0" smtClean="0"/>
              <a:t> </a:t>
            </a:r>
            <a:r>
              <a:rPr lang="en-US" dirty="0" err="1" smtClean="0"/>
              <a:t>sme</a:t>
            </a:r>
            <a:r>
              <a:rPr lang="en-US" dirty="0" smtClean="0"/>
              <a:t> </a:t>
            </a:r>
            <a:r>
              <a:rPr lang="en-US" dirty="0" err="1" smtClean="0"/>
              <a:t>obdobie</a:t>
            </a:r>
            <a:r>
              <a:rPr lang="en-US" dirty="0" smtClean="0"/>
              <a:t> </a:t>
            </a:r>
            <a:r>
              <a:rPr lang="en-US" dirty="0" err="1" smtClean="0"/>
              <a:t>triasu</a:t>
            </a:r>
            <a:r>
              <a:rPr lang="en-US" dirty="0" smtClean="0"/>
              <a:t> a jury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56697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Stratigrafická</a:t>
            </a:r>
            <a:r>
              <a:rPr lang="en-US" dirty="0" smtClean="0"/>
              <a:t> </a:t>
            </a:r>
            <a:r>
              <a:rPr lang="en-US" dirty="0" err="1" smtClean="0"/>
              <a:t>tabuľka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190043"/>
            <a:ext cx="10515600" cy="3656981"/>
          </a:xfrm>
        </p:spPr>
        <p:txBody>
          <a:bodyPr/>
          <a:lstStyle/>
          <a:p>
            <a:r>
              <a:rPr lang="en-US" dirty="0" err="1" smtClean="0"/>
              <a:t>Čo</a:t>
            </a:r>
            <a:r>
              <a:rPr lang="en-US" dirty="0" smtClean="0"/>
              <a:t> je </a:t>
            </a:r>
            <a:r>
              <a:rPr lang="en-US" dirty="0" err="1" smtClean="0"/>
              <a:t>stratigrafická</a:t>
            </a:r>
            <a:r>
              <a:rPr lang="en-US" dirty="0" smtClean="0"/>
              <a:t> </a:t>
            </a:r>
            <a:r>
              <a:rPr lang="en-US" dirty="0" err="1" smtClean="0"/>
              <a:t>tabuľka</a:t>
            </a:r>
            <a:endParaRPr lang="en-US" dirty="0" smtClean="0"/>
          </a:p>
          <a:p>
            <a:r>
              <a:rPr lang="en-US" dirty="0" err="1" smtClean="0"/>
              <a:t>Komisia</a:t>
            </a:r>
            <a:r>
              <a:rPr lang="en-US" dirty="0" smtClean="0"/>
              <a:t>, pod </a:t>
            </a:r>
            <a:r>
              <a:rPr lang="en-US" dirty="0" err="1" smtClean="0"/>
              <a:t>ktorej</a:t>
            </a:r>
            <a:r>
              <a:rPr lang="en-US" dirty="0" smtClean="0"/>
              <a:t> </a:t>
            </a:r>
            <a:r>
              <a:rPr lang="en-US" dirty="0" err="1" smtClean="0"/>
              <a:t>vedením</a:t>
            </a:r>
            <a:r>
              <a:rPr lang="en-US" dirty="0" smtClean="0"/>
              <a:t> </a:t>
            </a:r>
            <a:r>
              <a:rPr lang="en-US" dirty="0" err="1" smtClean="0"/>
              <a:t>pracujú</a:t>
            </a:r>
            <a:r>
              <a:rPr lang="en-US" dirty="0" smtClean="0"/>
              <a:t> </a:t>
            </a:r>
            <a:r>
              <a:rPr lang="en-US" dirty="0" err="1" smtClean="0"/>
              <a:t>národné</a:t>
            </a:r>
            <a:r>
              <a:rPr lang="en-US" dirty="0" smtClean="0"/>
              <a:t> </a:t>
            </a:r>
            <a:r>
              <a:rPr lang="en-US" dirty="0" err="1" smtClean="0"/>
              <a:t>komisie</a:t>
            </a:r>
            <a:r>
              <a:rPr lang="en-US" dirty="0" smtClean="0"/>
              <a:t> a </a:t>
            </a:r>
            <a:r>
              <a:rPr lang="en-US" dirty="0" err="1" smtClean="0"/>
              <a:t>vytvárajú</a:t>
            </a:r>
            <a:r>
              <a:rPr lang="en-US" dirty="0" smtClean="0"/>
              <a:t> </a:t>
            </a:r>
            <a:r>
              <a:rPr lang="en-US" dirty="0" err="1" smtClean="0"/>
              <a:t>stratigrafické</a:t>
            </a:r>
            <a:r>
              <a:rPr lang="en-US" dirty="0" smtClean="0"/>
              <a:t> </a:t>
            </a:r>
            <a:r>
              <a:rPr lang="en-US" dirty="0" err="1" smtClean="0"/>
              <a:t>tabuľky</a:t>
            </a:r>
            <a:r>
              <a:rPr lang="en-US" dirty="0" smtClean="0"/>
              <a:t> – </a:t>
            </a:r>
            <a:r>
              <a:rPr lang="en-US" dirty="0" err="1" smtClean="0"/>
              <a:t>hlavne</a:t>
            </a:r>
            <a:r>
              <a:rPr lang="en-US" dirty="0" smtClean="0"/>
              <a:t> </a:t>
            </a:r>
            <a:r>
              <a:rPr lang="en-US" b="1" dirty="0" err="1" smtClean="0"/>
              <a:t>definujú</a:t>
            </a:r>
            <a:r>
              <a:rPr lang="en-US" b="1" dirty="0" smtClean="0"/>
              <a:t> </a:t>
            </a:r>
            <a:r>
              <a:rPr lang="en-US" b="1" dirty="0" err="1" smtClean="0"/>
              <a:t>hranice</a:t>
            </a:r>
            <a:r>
              <a:rPr lang="en-US" b="1" dirty="0" smtClean="0"/>
              <a:t> </a:t>
            </a:r>
            <a:r>
              <a:rPr lang="en-US" b="1" dirty="0" err="1" smtClean="0"/>
              <a:t>medzi</a:t>
            </a:r>
            <a:r>
              <a:rPr lang="en-US" b="1" dirty="0" smtClean="0"/>
              <a:t> </a:t>
            </a:r>
            <a:r>
              <a:rPr lang="en-US" b="1" dirty="0" err="1" smtClean="0"/>
              <a:t>obdobiami</a:t>
            </a:r>
            <a:endParaRPr lang="en-US" b="1" dirty="0" smtClean="0"/>
          </a:p>
          <a:p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vzniká</a:t>
            </a:r>
            <a:r>
              <a:rPr lang="en-US" dirty="0" smtClean="0"/>
              <a:t> </a:t>
            </a:r>
            <a:r>
              <a:rPr lang="en-US" dirty="0" err="1" smtClean="0"/>
              <a:t>stratigrafická</a:t>
            </a:r>
            <a:r>
              <a:rPr lang="en-US" dirty="0" smtClean="0"/>
              <a:t> </a:t>
            </a:r>
            <a:r>
              <a:rPr lang="en-US" dirty="0" err="1" smtClean="0"/>
              <a:t>tabuľka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035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5964" y="365125"/>
            <a:ext cx="4793784" cy="1325563"/>
          </a:xfrm>
        </p:spPr>
        <p:txBody>
          <a:bodyPr/>
          <a:lstStyle/>
          <a:p>
            <a:r>
              <a:rPr lang="en-US" dirty="0" err="1" smtClean="0"/>
              <a:t>Stratigrafická</a:t>
            </a:r>
            <a:r>
              <a:rPr lang="en-US" dirty="0" smtClean="0"/>
              <a:t> </a:t>
            </a:r>
            <a:r>
              <a:rPr lang="en-US" dirty="0" err="1" smtClean="0"/>
              <a:t>tabuľka</a:t>
            </a:r>
            <a:endParaRPr lang="sk-SK" dirty="0"/>
          </a:p>
        </p:txBody>
      </p:sp>
      <p:pic>
        <p:nvPicPr>
          <p:cNvPr id="4" name="Picture 2" descr="strat_tab_prvac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852" y="-26127"/>
            <a:ext cx="635952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ucka01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3" y="4117579"/>
            <a:ext cx="1900437" cy="2667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215964" y="1767677"/>
            <a:ext cx="4392891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-</a:t>
            </a:r>
            <a:r>
              <a:rPr lang="en-US" b="1" dirty="0" smtClean="0"/>
              <a:t> </a:t>
            </a:r>
            <a:r>
              <a:rPr lang="en-US" b="1" dirty="0" err="1" smtClean="0"/>
              <a:t>Má</a:t>
            </a:r>
            <a:r>
              <a:rPr lang="en-US" b="1" dirty="0" smtClean="0"/>
              <a:t> </a:t>
            </a:r>
            <a:r>
              <a:rPr lang="sk-SK" b="1" dirty="0" smtClean="0"/>
              <a:t>celosv</a:t>
            </a:r>
            <a:r>
              <a:rPr lang="en-US" b="1" dirty="0" err="1" smtClean="0"/>
              <a:t>etovú</a:t>
            </a:r>
            <a:r>
              <a:rPr lang="en-US" b="1" dirty="0" smtClean="0"/>
              <a:t> </a:t>
            </a:r>
            <a:r>
              <a:rPr lang="en-US" b="1" dirty="0" err="1" smtClean="0"/>
              <a:t>platnosť</a:t>
            </a:r>
            <a:r>
              <a:rPr lang="sk-SK" b="1" dirty="0" smtClean="0"/>
              <a:t>,</a:t>
            </a:r>
            <a:r>
              <a:rPr lang="sk-SK" dirty="0" smtClean="0"/>
              <a:t>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err="1" smtClean="0"/>
              <a:t>Zabezpečuje</a:t>
            </a:r>
            <a:r>
              <a:rPr lang="en-US" dirty="0" smtClean="0"/>
              <a:t> </a:t>
            </a:r>
            <a:r>
              <a:rPr lang="en-US" dirty="0" err="1" smtClean="0"/>
              <a:t>ju</a:t>
            </a:r>
            <a:r>
              <a:rPr lang="sk-SK" dirty="0" smtClean="0"/>
              <a:t> Me</a:t>
            </a:r>
            <a:r>
              <a:rPr lang="en-US" dirty="0" smtClean="0"/>
              <a:t>d</a:t>
            </a:r>
            <a:r>
              <a:rPr lang="sk-SK" dirty="0" smtClean="0"/>
              <a:t>zinárodn</a:t>
            </a:r>
            <a:r>
              <a:rPr lang="en-US" dirty="0" smtClean="0"/>
              <a:t>á</a:t>
            </a:r>
            <a:r>
              <a:rPr lang="sk-SK" dirty="0" smtClean="0"/>
              <a:t> </a:t>
            </a:r>
            <a:r>
              <a:rPr lang="sk-SK" dirty="0"/>
              <a:t>stratigrafická </a:t>
            </a:r>
            <a:r>
              <a:rPr lang="sk-SK" dirty="0" smtClean="0"/>
              <a:t>komis</a:t>
            </a:r>
            <a:r>
              <a:rPr lang="en-US" dirty="0" err="1" smtClean="0"/>
              <a:t>ia</a:t>
            </a:r>
            <a:r>
              <a:rPr lang="sk-SK" dirty="0" smtClean="0"/>
              <a:t> </a:t>
            </a:r>
            <a:r>
              <a:rPr lang="sk-SK" dirty="0"/>
              <a:t>(ICS). </a:t>
            </a:r>
            <a:r>
              <a:rPr lang="en-US" dirty="0" smtClean="0"/>
              <a:t>(</a:t>
            </a:r>
            <a:r>
              <a:rPr lang="en-US" dirty="0" smtClean="0">
                <a:hlinkClick r:id="rId4"/>
              </a:rPr>
              <a:t>https://stratigraphy.org/</a:t>
            </a:r>
            <a:r>
              <a:rPr lang="en-US" dirty="0" smtClean="0"/>
              <a:t>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Farby</a:t>
            </a:r>
            <a:r>
              <a:rPr lang="en-US" dirty="0" smtClean="0"/>
              <a:t> </a:t>
            </a:r>
            <a:r>
              <a:rPr lang="en-US" dirty="0" err="1" smtClean="0"/>
              <a:t>jednotlivých</a:t>
            </a:r>
            <a:r>
              <a:rPr lang="en-US" dirty="0" smtClean="0"/>
              <a:t> </a:t>
            </a:r>
            <a:r>
              <a:rPr lang="en-US" dirty="0" err="1" smtClean="0"/>
              <a:t>období</a:t>
            </a:r>
            <a:r>
              <a:rPr lang="en-US" dirty="0" smtClean="0"/>
              <a:t> </a:t>
            </a:r>
            <a:r>
              <a:rPr lang="en-US" dirty="0" err="1" smtClean="0"/>
              <a:t>sú</a:t>
            </a:r>
            <a:r>
              <a:rPr lang="en-US" dirty="0" smtClean="0"/>
              <a:t> </a:t>
            </a:r>
            <a:r>
              <a:rPr lang="en-US" dirty="0" err="1" smtClean="0"/>
              <a:t>presne</a:t>
            </a:r>
            <a:r>
              <a:rPr lang="en-US" dirty="0" smtClean="0"/>
              <a:t> </a:t>
            </a:r>
            <a:r>
              <a:rPr lang="en-US" dirty="0" err="1" smtClean="0"/>
              <a:t>stanovené</a:t>
            </a:r>
            <a:r>
              <a:rPr lang="en-US" dirty="0" smtClean="0"/>
              <a:t> a </a:t>
            </a:r>
            <a:r>
              <a:rPr lang="en-US" dirty="0" err="1" smtClean="0"/>
              <a:t>musia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používať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geologických</a:t>
            </a:r>
            <a:r>
              <a:rPr lang="en-US" dirty="0" smtClean="0"/>
              <a:t> </a:t>
            </a:r>
            <a:r>
              <a:rPr lang="en-US" dirty="0" err="1" smtClean="0"/>
              <a:t>mapách</a:t>
            </a:r>
            <a:r>
              <a:rPr lang="en-US" dirty="0" smtClean="0"/>
              <a:t> pre </a:t>
            </a:r>
            <a:r>
              <a:rPr lang="en-US" dirty="0" err="1" smtClean="0"/>
              <a:t>zodpovedajúci</a:t>
            </a:r>
            <a:r>
              <a:rPr lang="en-US" dirty="0" smtClean="0"/>
              <a:t> </a:t>
            </a:r>
            <a:r>
              <a:rPr lang="en-US" dirty="0" err="1" smtClean="0"/>
              <a:t>vek</a:t>
            </a:r>
            <a:r>
              <a:rPr lang="en-US" dirty="0" smtClean="0"/>
              <a:t> </a:t>
            </a:r>
            <a:r>
              <a:rPr lang="en-US" dirty="0" err="1" smtClean="0"/>
              <a:t>horniny</a:t>
            </a:r>
            <a:endParaRPr lang="en-US" dirty="0" smtClean="0"/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sk-SK" dirty="0" smtClean="0"/>
              <a:t>Geologická hist</a:t>
            </a:r>
            <a:r>
              <a:rPr lang="en-US" dirty="0" err="1" smtClean="0"/>
              <a:t>ória</a:t>
            </a:r>
            <a:r>
              <a:rPr lang="sk-SK" dirty="0" smtClean="0"/>
              <a:t> na</a:t>
            </a:r>
            <a:r>
              <a:rPr lang="en-US" dirty="0" err="1" smtClean="0"/>
              <a:t>šej</a:t>
            </a:r>
            <a:r>
              <a:rPr lang="sk-SK" dirty="0" smtClean="0"/>
              <a:t> plan</a:t>
            </a:r>
            <a:r>
              <a:rPr lang="en-US" dirty="0" smtClean="0"/>
              <a:t>é</a:t>
            </a:r>
            <a:r>
              <a:rPr lang="sk-SK" dirty="0" smtClean="0"/>
              <a:t>ty </a:t>
            </a:r>
            <a:r>
              <a:rPr lang="sk-SK" dirty="0"/>
              <a:t>je hierarchicky </a:t>
            </a:r>
            <a:r>
              <a:rPr lang="sk-SK" dirty="0" smtClean="0"/>
              <a:t>rozd</a:t>
            </a:r>
            <a:r>
              <a:rPr lang="en-US" dirty="0" err="1" smtClean="0"/>
              <a:t>elená</a:t>
            </a:r>
            <a:r>
              <a:rPr lang="sk-SK" dirty="0" smtClean="0"/>
              <a:t> </a:t>
            </a:r>
            <a:r>
              <a:rPr lang="sk-SK" dirty="0"/>
              <a:t>do geochronologických a chronostratigrafických jednotek 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Na </a:t>
            </a:r>
            <a:r>
              <a:rPr lang="en-US" dirty="0" err="1"/>
              <a:t>z</a:t>
            </a:r>
            <a:r>
              <a:rPr lang="en-US" dirty="0" err="1" smtClean="0"/>
              <a:t>áklade</a:t>
            </a:r>
            <a:r>
              <a:rPr lang="en-US" dirty="0" smtClean="0"/>
              <a:t> </a:t>
            </a:r>
          </a:p>
          <a:p>
            <a:pPr marL="285750" indent="-285750">
              <a:buFontTx/>
              <a:buChar char="-"/>
            </a:pPr>
            <a:r>
              <a:rPr lang="sk-SK" b="1" dirty="0" smtClean="0"/>
              <a:t>geologického</a:t>
            </a:r>
            <a:r>
              <a:rPr lang="sk-SK" dirty="0" smtClean="0"/>
              <a:t> </a:t>
            </a:r>
            <a:r>
              <a:rPr lang="en-US" dirty="0" err="1" smtClean="0"/>
              <a:t>obsahu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sk-SK" b="1" dirty="0" smtClean="0"/>
              <a:t>paleontologického</a:t>
            </a:r>
            <a:r>
              <a:rPr lang="sk-SK" dirty="0" smtClean="0"/>
              <a:t> </a:t>
            </a:r>
            <a:r>
              <a:rPr lang="en-US" dirty="0" smtClean="0"/>
              <a:t> </a:t>
            </a:r>
            <a:r>
              <a:rPr lang="en-US" dirty="0" err="1" smtClean="0"/>
              <a:t>obsahu</a:t>
            </a: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A </a:t>
            </a:r>
            <a:r>
              <a:rPr lang="en-US" dirty="0" err="1" smtClean="0"/>
              <a:t>podľa</a:t>
            </a:r>
            <a:r>
              <a:rPr lang="sk-SK" dirty="0" smtClean="0"/>
              <a:t> </a:t>
            </a:r>
            <a:r>
              <a:rPr lang="sk-SK" b="1" dirty="0" smtClean="0"/>
              <a:t>ud</a:t>
            </a:r>
            <a:r>
              <a:rPr lang="en-US" b="1" dirty="0" smtClean="0"/>
              <a:t>a</a:t>
            </a:r>
            <a:r>
              <a:rPr lang="sk-SK" b="1" dirty="0" smtClean="0"/>
              <a:t>lostí</a:t>
            </a:r>
            <a:r>
              <a:rPr lang="sk-SK" dirty="0"/>
              <a:t>, </a:t>
            </a:r>
            <a:r>
              <a:rPr lang="sk-SK" dirty="0" smtClean="0"/>
              <a:t>kt</a:t>
            </a:r>
            <a:r>
              <a:rPr lang="en-US" dirty="0" smtClean="0"/>
              <a:t>o</a:t>
            </a:r>
            <a:r>
              <a:rPr lang="sk-SK" dirty="0" smtClean="0"/>
              <a:t>ré </a:t>
            </a:r>
            <a:r>
              <a:rPr lang="sk-SK" dirty="0"/>
              <a:t>se v </a:t>
            </a:r>
            <a:r>
              <a:rPr lang="sk-SK" dirty="0" smtClean="0"/>
              <a:t>dan</a:t>
            </a:r>
            <a:r>
              <a:rPr lang="en-US" dirty="0" smtClean="0"/>
              <a:t>o</a:t>
            </a:r>
            <a:r>
              <a:rPr lang="sk-SK" dirty="0" smtClean="0"/>
              <a:t>m časov</a:t>
            </a:r>
            <a:r>
              <a:rPr lang="en-US" dirty="0" smtClean="0"/>
              <a:t>o</a:t>
            </a:r>
            <a:r>
              <a:rPr lang="sk-SK" dirty="0" smtClean="0"/>
              <a:t>m </a:t>
            </a:r>
            <a:r>
              <a:rPr lang="sk-SK" dirty="0"/>
              <a:t>úseku </a:t>
            </a:r>
            <a:r>
              <a:rPr lang="en-US" dirty="0" smtClean="0"/>
              <a:t>a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ich</a:t>
            </a:r>
            <a:r>
              <a:rPr lang="en-US" b="1" dirty="0" smtClean="0"/>
              <a:t> </a:t>
            </a:r>
            <a:r>
              <a:rPr lang="en-US" b="1" dirty="0" err="1" smtClean="0"/>
              <a:t>rozhraní</a:t>
            </a:r>
            <a:r>
              <a:rPr lang="en-US" b="1" dirty="0" smtClean="0"/>
              <a:t> </a:t>
            </a:r>
            <a:r>
              <a:rPr lang="en-US" b="1" dirty="0" err="1" smtClean="0"/>
              <a:t>udiali</a:t>
            </a:r>
            <a:endParaRPr lang="en-US" b="1" dirty="0" smtClean="0"/>
          </a:p>
          <a:p>
            <a:pPr marL="285750" indent="-285750">
              <a:buFontTx/>
              <a:buChar char="-"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6092176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660" y="164769"/>
            <a:ext cx="10058400" cy="669323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05244" y="699911"/>
            <a:ext cx="2686755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Oficiálna</a:t>
            </a:r>
            <a:r>
              <a:rPr lang="en-US" dirty="0" smtClean="0"/>
              <a:t> </a:t>
            </a:r>
            <a:r>
              <a:rPr lang="en-US" dirty="0" err="1" smtClean="0"/>
              <a:t>stratigrafická</a:t>
            </a:r>
            <a:r>
              <a:rPr lang="en-US" dirty="0" smtClean="0"/>
              <a:t> </a:t>
            </a:r>
            <a:r>
              <a:rPr lang="en-US" dirty="0" err="1" smtClean="0"/>
              <a:t>tabuľka</a:t>
            </a:r>
            <a:r>
              <a:rPr lang="en-US" dirty="0" smtClean="0"/>
              <a:t>, </a:t>
            </a:r>
            <a:r>
              <a:rPr lang="en-US" dirty="0" err="1" smtClean="0"/>
              <a:t>býva</a:t>
            </a:r>
            <a:r>
              <a:rPr lang="en-US" dirty="0" smtClean="0"/>
              <a:t> </a:t>
            </a:r>
            <a:r>
              <a:rPr lang="en-US" dirty="0" err="1" smtClean="0"/>
              <a:t>aktualizovaná</a:t>
            </a:r>
            <a:r>
              <a:rPr lang="en-US" dirty="0" smtClean="0"/>
              <a:t> v </a:t>
            </a:r>
            <a:r>
              <a:rPr lang="en-US" dirty="0" err="1" smtClean="0"/>
              <a:t>určitých</a:t>
            </a:r>
            <a:r>
              <a:rPr lang="en-US" dirty="0" smtClean="0"/>
              <a:t> </a:t>
            </a:r>
            <a:r>
              <a:rPr lang="en-US" dirty="0" err="1" smtClean="0"/>
              <a:t>obdobiach</a:t>
            </a:r>
            <a:r>
              <a:rPr lang="en-US" dirty="0" smtClean="0"/>
              <a:t> a </a:t>
            </a:r>
            <a:r>
              <a:rPr lang="en-US" dirty="0" err="1" smtClean="0"/>
              <a:t>vychádza</a:t>
            </a:r>
            <a:r>
              <a:rPr lang="en-US" dirty="0" smtClean="0"/>
              <a:t> </a:t>
            </a:r>
            <a:r>
              <a:rPr lang="en-US" dirty="0" err="1" smtClean="0"/>
              <a:t>aj</a:t>
            </a:r>
            <a:r>
              <a:rPr lang="en-US" dirty="0" smtClean="0"/>
              <a:t> </a:t>
            </a:r>
            <a:r>
              <a:rPr lang="en-US" dirty="0" err="1" smtClean="0"/>
              <a:t>knižne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Je </a:t>
            </a:r>
            <a:r>
              <a:rPr lang="en-US" dirty="0" err="1" smtClean="0"/>
              <a:t>vytvorený</a:t>
            </a:r>
            <a:r>
              <a:rPr lang="en-US" dirty="0" smtClean="0"/>
              <a:t> </a:t>
            </a:r>
            <a:r>
              <a:rPr lang="en-US" dirty="0" err="1" smtClean="0"/>
              <a:t>voľne</a:t>
            </a:r>
            <a:r>
              <a:rPr lang="en-US" dirty="0" smtClean="0"/>
              <a:t> </a:t>
            </a:r>
            <a:r>
              <a:rPr lang="en-US" dirty="0" err="1" smtClean="0"/>
              <a:t>prístupný</a:t>
            </a:r>
            <a:r>
              <a:rPr lang="en-US" dirty="0" smtClean="0"/>
              <a:t> </a:t>
            </a:r>
            <a:r>
              <a:rPr lang="en-US" dirty="0" err="1" smtClean="0"/>
              <a:t>počítačový</a:t>
            </a:r>
            <a:r>
              <a:rPr lang="en-US" dirty="0" smtClean="0"/>
              <a:t> program, </a:t>
            </a:r>
            <a:r>
              <a:rPr lang="en-US" dirty="0" err="1" smtClean="0"/>
              <a:t>ktorý</a:t>
            </a:r>
            <a:r>
              <a:rPr lang="en-US" dirty="0" smtClean="0"/>
              <a:t>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základe</a:t>
            </a:r>
            <a:r>
              <a:rPr lang="en-US" dirty="0" smtClean="0"/>
              <a:t> </a:t>
            </a:r>
            <a:r>
              <a:rPr lang="en-US" dirty="0" err="1" smtClean="0"/>
              <a:t>neustále</a:t>
            </a:r>
            <a:r>
              <a:rPr lang="en-US" dirty="0" smtClean="0"/>
              <a:t> </a:t>
            </a:r>
            <a:r>
              <a:rPr lang="en-US" dirty="0" err="1" smtClean="0"/>
              <a:t>pribudajúcich</a:t>
            </a:r>
            <a:r>
              <a:rPr lang="en-US" dirty="0" smtClean="0"/>
              <a:t> </a:t>
            </a:r>
            <a:r>
              <a:rPr lang="en-US" dirty="0" err="1" smtClean="0"/>
              <a:t>dát</a:t>
            </a:r>
            <a:r>
              <a:rPr lang="en-US" dirty="0" smtClean="0"/>
              <a:t> </a:t>
            </a:r>
            <a:r>
              <a:rPr lang="en-US" dirty="0" err="1" smtClean="0"/>
              <a:t>pomôže</a:t>
            </a:r>
            <a:r>
              <a:rPr lang="en-US" dirty="0" smtClean="0"/>
              <a:t> </a:t>
            </a:r>
            <a:r>
              <a:rPr lang="en-US" dirty="0" err="1" smtClean="0"/>
              <a:t>vytvoriť</a:t>
            </a:r>
            <a:r>
              <a:rPr lang="en-US" dirty="0" smtClean="0"/>
              <a:t> </a:t>
            </a:r>
            <a:r>
              <a:rPr lang="en-US" dirty="0" err="1" smtClean="0"/>
              <a:t>stratigrafickú</a:t>
            </a:r>
            <a:r>
              <a:rPr lang="en-US" dirty="0" smtClean="0"/>
              <a:t> </a:t>
            </a:r>
            <a:r>
              <a:rPr lang="en-US" dirty="0" err="1" smtClean="0"/>
              <a:t>tabuľku</a:t>
            </a:r>
            <a:r>
              <a:rPr lang="en-US" dirty="0" smtClean="0"/>
              <a:t> </a:t>
            </a:r>
            <a:r>
              <a:rPr lang="en-US" dirty="0" err="1" smtClean="0"/>
              <a:t>obdobia</a:t>
            </a:r>
            <a:r>
              <a:rPr lang="en-US" dirty="0" smtClean="0"/>
              <a:t>, </a:t>
            </a:r>
            <a:r>
              <a:rPr lang="en-US" dirty="0" err="1" smtClean="0"/>
              <a:t>ktoré</a:t>
            </a:r>
            <a:r>
              <a:rPr lang="en-US" dirty="0" smtClean="0"/>
              <a:t> </a:t>
            </a:r>
            <a:r>
              <a:rPr lang="en-US" dirty="0" err="1" smtClean="0"/>
              <a:t>si</a:t>
            </a:r>
            <a:r>
              <a:rPr lang="en-US" dirty="0" smtClean="0"/>
              <a:t> </a:t>
            </a:r>
            <a:r>
              <a:rPr lang="en-US" dirty="0" err="1" smtClean="0"/>
              <a:t>vyberiete</a:t>
            </a:r>
            <a:endParaRPr lang="en-US" dirty="0" smtClean="0"/>
          </a:p>
          <a:p>
            <a:endParaRPr lang="en-US" dirty="0"/>
          </a:p>
          <a:p>
            <a:r>
              <a:rPr lang="sk-SK" dirty="0" smtClean="0">
                <a:hlinkClick r:id="rId3"/>
              </a:rPr>
              <a:t>TS-Creator Home (timescalecreator.org)</a:t>
            </a:r>
            <a:endParaRPr lang="en-US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8446713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Hranice</a:t>
            </a:r>
            <a:r>
              <a:rPr lang="en-US" dirty="0" smtClean="0"/>
              <a:t> </a:t>
            </a:r>
            <a:r>
              <a:rPr lang="en-US" dirty="0" err="1" smtClean="0"/>
              <a:t>medzi</a:t>
            </a:r>
            <a:r>
              <a:rPr lang="en-US" dirty="0" smtClean="0"/>
              <a:t> </a:t>
            </a:r>
            <a:r>
              <a:rPr lang="en-US" dirty="0" err="1" smtClean="0"/>
              <a:t>obdobiami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Obdobia</a:t>
            </a:r>
            <a:r>
              <a:rPr lang="en-US" dirty="0" smtClean="0"/>
              <a:t> </a:t>
            </a:r>
            <a:r>
              <a:rPr lang="en-US" dirty="0" err="1" smtClean="0"/>
              <a:t>väčšinou</a:t>
            </a:r>
            <a:r>
              <a:rPr lang="en-US" dirty="0" smtClean="0"/>
              <a:t> </a:t>
            </a:r>
            <a:r>
              <a:rPr lang="en-US" dirty="0" err="1" smtClean="0"/>
              <a:t>charakterizuje</a:t>
            </a:r>
            <a:r>
              <a:rPr lang="en-US" dirty="0" smtClean="0"/>
              <a:t> </a:t>
            </a:r>
            <a:r>
              <a:rPr lang="en-US" dirty="0" err="1" smtClean="0"/>
              <a:t>pomerne</a:t>
            </a:r>
            <a:r>
              <a:rPr lang="en-US" dirty="0" smtClean="0"/>
              <a:t> </a:t>
            </a:r>
            <a:r>
              <a:rPr lang="en-US" dirty="0" err="1" smtClean="0"/>
              <a:t>stabilný</a:t>
            </a:r>
            <a:r>
              <a:rPr lang="en-US" dirty="0" smtClean="0"/>
              <a:t> </a:t>
            </a:r>
            <a:r>
              <a:rPr lang="en-US" dirty="0" err="1" smtClean="0"/>
              <a:t>obsah</a:t>
            </a:r>
            <a:r>
              <a:rPr lang="en-US" dirty="0" smtClean="0"/>
              <a:t> </a:t>
            </a:r>
            <a:r>
              <a:rPr lang="en-US" dirty="0" err="1" smtClean="0"/>
              <a:t>živočíchov</a:t>
            </a:r>
            <a:r>
              <a:rPr lang="en-US" dirty="0" smtClean="0"/>
              <a:t> </a:t>
            </a:r>
            <a:r>
              <a:rPr lang="en-US" dirty="0" err="1" smtClean="0"/>
              <a:t>pri</a:t>
            </a:r>
            <a:r>
              <a:rPr lang="en-US" dirty="0" smtClean="0"/>
              <a:t> </a:t>
            </a:r>
            <a:r>
              <a:rPr lang="en-US" dirty="0" err="1" smtClean="0"/>
              <a:t>výrazných</a:t>
            </a:r>
            <a:r>
              <a:rPr lang="en-US" dirty="0" smtClean="0"/>
              <a:t> </a:t>
            </a:r>
            <a:r>
              <a:rPr lang="en-US" dirty="0" err="1" smtClean="0"/>
              <a:t>zmenách</a:t>
            </a:r>
            <a:r>
              <a:rPr lang="en-US" dirty="0" smtClean="0"/>
              <a:t> (</a:t>
            </a:r>
            <a:r>
              <a:rPr lang="en-US" dirty="0" err="1" smtClean="0"/>
              <a:t>hlavne</a:t>
            </a:r>
            <a:r>
              <a:rPr lang="en-US" dirty="0" smtClean="0"/>
              <a:t> </a:t>
            </a:r>
            <a:r>
              <a:rPr lang="en-US" dirty="0" err="1" smtClean="0"/>
              <a:t>po</a:t>
            </a:r>
            <a:r>
              <a:rPr lang="en-US" dirty="0" smtClean="0"/>
              <a:t> </a:t>
            </a:r>
            <a:r>
              <a:rPr lang="en-US" dirty="0" err="1" smtClean="0"/>
              <a:t>vymieraniach</a:t>
            </a:r>
            <a:r>
              <a:rPr lang="en-US" dirty="0" smtClean="0"/>
              <a:t>)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obyčajne</a:t>
            </a:r>
            <a:r>
              <a:rPr lang="en-US" dirty="0" smtClean="0"/>
              <a:t> fauna </a:t>
            </a:r>
            <a:r>
              <a:rPr lang="en-US" dirty="0" err="1" smtClean="0"/>
              <a:t>zmení</a:t>
            </a:r>
            <a:r>
              <a:rPr lang="en-US" dirty="0" smtClean="0"/>
              <a:t> a </a:t>
            </a:r>
            <a:r>
              <a:rPr lang="en-US" dirty="0" err="1" smtClean="0"/>
              <a:t>definuje</a:t>
            </a:r>
            <a:r>
              <a:rPr lang="en-US" dirty="0" smtClean="0"/>
              <a:t> </a:t>
            </a:r>
            <a:r>
              <a:rPr lang="en-US" dirty="0" err="1" smtClean="0"/>
              <a:t>nový</a:t>
            </a:r>
            <a:r>
              <a:rPr lang="en-US" dirty="0" smtClean="0"/>
              <a:t> </a:t>
            </a:r>
            <a:r>
              <a:rPr lang="en-US" dirty="0" err="1" smtClean="0"/>
              <a:t>stupeň</a:t>
            </a:r>
            <a:endParaRPr lang="en-US" dirty="0" smtClean="0"/>
          </a:p>
          <a:p>
            <a:r>
              <a:rPr lang="en-US" b="1" dirty="0" err="1" smtClean="0"/>
              <a:t>Hranica</a:t>
            </a:r>
            <a:r>
              <a:rPr lang="en-US" b="1" dirty="0" smtClean="0"/>
              <a:t> </a:t>
            </a:r>
            <a:r>
              <a:rPr lang="en-US" b="1" dirty="0" err="1" smtClean="0"/>
              <a:t>medzi</a:t>
            </a:r>
            <a:r>
              <a:rPr lang="en-US" b="1" dirty="0" smtClean="0"/>
              <a:t> </a:t>
            </a:r>
            <a:r>
              <a:rPr lang="en-US" b="1" dirty="0" err="1" smtClean="0"/>
              <a:t>obdobiami</a:t>
            </a:r>
            <a:r>
              <a:rPr lang="en-US" b="1" dirty="0" smtClean="0"/>
              <a:t> </a:t>
            </a:r>
            <a:r>
              <a:rPr lang="en-US" b="1" dirty="0" err="1" smtClean="0"/>
              <a:t>sa</a:t>
            </a:r>
            <a:r>
              <a:rPr lang="en-US" b="1" dirty="0" smtClean="0"/>
              <a:t> </a:t>
            </a:r>
            <a:r>
              <a:rPr lang="en-US" b="1" dirty="0" err="1" smtClean="0"/>
              <a:t>nazýva</a:t>
            </a:r>
            <a:r>
              <a:rPr lang="en-US" b="1" dirty="0" smtClean="0"/>
              <a:t> </a:t>
            </a:r>
            <a:r>
              <a:rPr lang="en-US" b="1" dirty="0" err="1" smtClean="0"/>
              <a:t>stratotyp</a:t>
            </a:r>
            <a:r>
              <a:rPr lang="en-US" b="1" dirty="0" smtClean="0"/>
              <a:t> – </a:t>
            </a:r>
            <a:r>
              <a:rPr lang="en-US" dirty="0" smtClean="0"/>
              <a:t>je to </a:t>
            </a:r>
            <a:r>
              <a:rPr lang="en-US" dirty="0" err="1" smtClean="0"/>
              <a:t>horninový</a:t>
            </a:r>
            <a:r>
              <a:rPr lang="en-US" dirty="0" smtClean="0"/>
              <a:t> </a:t>
            </a:r>
            <a:r>
              <a:rPr lang="en-US" dirty="0" err="1" smtClean="0"/>
              <a:t>odkryv</a:t>
            </a:r>
            <a:r>
              <a:rPr lang="en-US" dirty="0" smtClean="0"/>
              <a:t>, 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ktorom</a:t>
            </a:r>
            <a:r>
              <a:rPr lang="en-US" dirty="0" smtClean="0"/>
              <a:t> </a:t>
            </a:r>
            <a:r>
              <a:rPr lang="en-US" dirty="0" err="1" smtClean="0"/>
              <a:t>vieme</a:t>
            </a:r>
            <a:r>
              <a:rPr lang="en-US" dirty="0" smtClean="0"/>
              <a:t> </a:t>
            </a:r>
            <a:r>
              <a:rPr lang="en-US" dirty="0" err="1" smtClean="0"/>
              <a:t>presne</a:t>
            </a:r>
            <a:r>
              <a:rPr lang="en-US" dirty="0" smtClean="0"/>
              <a:t> </a:t>
            </a:r>
            <a:r>
              <a:rPr lang="en-US" dirty="0" err="1" smtClean="0"/>
              <a:t>ukázať</a:t>
            </a:r>
            <a:r>
              <a:rPr lang="en-US" dirty="0" smtClean="0"/>
              <a:t>, </a:t>
            </a:r>
            <a:r>
              <a:rPr lang="en-US" dirty="0" err="1" smtClean="0"/>
              <a:t>kde</a:t>
            </a:r>
            <a:r>
              <a:rPr lang="en-US" dirty="0" smtClean="0"/>
              <a:t> </a:t>
            </a:r>
            <a:r>
              <a:rPr lang="en-US" dirty="0" err="1" smtClean="0"/>
              <a:t>sa</a:t>
            </a:r>
            <a:r>
              <a:rPr lang="en-US" dirty="0" smtClean="0"/>
              <a:t> </a:t>
            </a:r>
            <a:r>
              <a:rPr lang="en-US" dirty="0" err="1" smtClean="0"/>
              <a:t>udiala</a:t>
            </a:r>
            <a:r>
              <a:rPr lang="en-US" dirty="0" smtClean="0"/>
              <a:t> </a:t>
            </a:r>
            <a:r>
              <a:rPr lang="en-US" dirty="0" err="1" smtClean="0"/>
              <a:t>zmena</a:t>
            </a:r>
            <a:endParaRPr lang="en-US" dirty="0" smtClean="0"/>
          </a:p>
          <a:p>
            <a:endParaRPr lang="sk-SK" dirty="0"/>
          </a:p>
        </p:txBody>
      </p:sp>
      <p:pic>
        <p:nvPicPr>
          <p:cNvPr id="4" name="Picture 2" descr="Category:Global Boundary Stratotype Section and Point - Wikimedia Common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5670" y="4061608"/>
            <a:ext cx="2481553" cy="1861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7324" t="30702" r="18728" b="29532"/>
          <a:stretch/>
        </p:blipFill>
        <p:spPr>
          <a:xfrm>
            <a:off x="1163193" y="4079416"/>
            <a:ext cx="5269831" cy="1843357"/>
          </a:xfrm>
          <a:prstGeom prst="rect">
            <a:avLst/>
          </a:prstGeom>
        </p:spPr>
      </p:pic>
      <p:sp>
        <p:nvSpPr>
          <p:cNvPr id="6" name="Right Arrow 5"/>
          <p:cNvSpPr/>
          <p:nvPr/>
        </p:nvSpPr>
        <p:spPr>
          <a:xfrm>
            <a:off x="6345141" y="5200153"/>
            <a:ext cx="1781092" cy="1590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16873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See the sourc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815"/>
          <a:stretch/>
        </p:blipFill>
        <p:spPr bwMode="auto">
          <a:xfrm>
            <a:off x="201020" y="219706"/>
            <a:ext cx="10564390" cy="6492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314888" y="2865748"/>
            <a:ext cx="14894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Legenda</a:t>
            </a:r>
            <a:r>
              <a:rPr lang="en-US" b="1" dirty="0" smtClean="0"/>
              <a:t> –</a:t>
            </a:r>
            <a:r>
              <a:rPr lang="en-US" dirty="0" smtClean="0"/>
              <a:t> </a:t>
            </a:r>
            <a:r>
              <a:rPr lang="en-US" dirty="0" err="1" smtClean="0"/>
              <a:t>vysvetlivky</a:t>
            </a:r>
            <a:r>
              <a:rPr lang="en-US" dirty="0" smtClean="0"/>
              <a:t> k </a:t>
            </a:r>
            <a:r>
              <a:rPr lang="en-US" dirty="0" err="1" smtClean="0"/>
              <a:t>farbám</a:t>
            </a:r>
            <a:r>
              <a:rPr lang="en-US" dirty="0" smtClean="0"/>
              <a:t>, </a:t>
            </a:r>
            <a:r>
              <a:rPr lang="en-US" dirty="0" err="1" smtClean="0"/>
              <a:t>značkám</a:t>
            </a:r>
            <a:r>
              <a:rPr lang="en-US" dirty="0" smtClean="0"/>
              <a:t> a </a:t>
            </a:r>
            <a:r>
              <a:rPr lang="en-US" dirty="0" err="1" smtClean="0"/>
              <a:t>šrafúre</a:t>
            </a:r>
            <a:r>
              <a:rPr lang="en-US" dirty="0" smtClean="0"/>
              <a:t> </a:t>
            </a:r>
            <a:r>
              <a:rPr lang="en-US" dirty="0" err="1" smtClean="0"/>
              <a:t>použitých</a:t>
            </a:r>
            <a:r>
              <a:rPr lang="en-US" dirty="0" smtClean="0"/>
              <a:t> v </a:t>
            </a:r>
            <a:r>
              <a:rPr lang="en-US" dirty="0" err="1" smtClean="0"/>
              <a:t>geologickej</a:t>
            </a:r>
            <a:r>
              <a:rPr lang="en-US" dirty="0" smtClean="0"/>
              <a:t> </a:t>
            </a:r>
            <a:r>
              <a:rPr lang="en-US" dirty="0" err="1" smtClean="0"/>
              <a:t>mape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881270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58" y="242576"/>
            <a:ext cx="11023862" cy="1325563"/>
          </a:xfrm>
        </p:spPr>
        <p:txBody>
          <a:bodyPr>
            <a:normAutofit fontScale="90000"/>
          </a:bodyPr>
          <a:lstStyle/>
          <a:p>
            <a:r>
              <a:rPr lang="en-US" sz="3600" dirty="0" err="1" smtClean="0"/>
              <a:t>Farby</a:t>
            </a:r>
            <a:r>
              <a:rPr lang="en-US" sz="3600" dirty="0" smtClean="0"/>
              <a:t> </a:t>
            </a:r>
            <a:r>
              <a:rPr lang="en-US" sz="3600" dirty="0" err="1" smtClean="0"/>
              <a:t>jednotlivých</a:t>
            </a:r>
            <a:r>
              <a:rPr lang="en-US" sz="3600" dirty="0" smtClean="0"/>
              <a:t> </a:t>
            </a:r>
            <a:r>
              <a:rPr lang="en-US" sz="3600" dirty="0" err="1" smtClean="0"/>
              <a:t>období</a:t>
            </a:r>
            <a:r>
              <a:rPr lang="en-US" sz="3600" dirty="0" smtClean="0"/>
              <a:t> </a:t>
            </a:r>
            <a:r>
              <a:rPr lang="en-US" sz="3600" dirty="0" err="1" smtClean="0"/>
              <a:t>sú</a:t>
            </a:r>
            <a:r>
              <a:rPr lang="en-US" sz="3600" dirty="0" smtClean="0"/>
              <a:t> </a:t>
            </a:r>
            <a:r>
              <a:rPr lang="en-US" sz="3600" dirty="0" err="1" smtClean="0"/>
              <a:t>presne</a:t>
            </a:r>
            <a:r>
              <a:rPr lang="en-US" sz="3600" dirty="0" smtClean="0"/>
              <a:t> </a:t>
            </a:r>
            <a:r>
              <a:rPr lang="en-US" sz="3600" dirty="0" err="1" smtClean="0"/>
              <a:t>stanovené</a:t>
            </a:r>
            <a:r>
              <a:rPr lang="en-US" sz="3600" dirty="0" smtClean="0"/>
              <a:t> a </a:t>
            </a:r>
            <a:r>
              <a:rPr lang="en-US" sz="3600" b="1" dirty="0" err="1" smtClean="0"/>
              <a:t>musia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sa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používať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na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geologických</a:t>
            </a:r>
            <a:r>
              <a:rPr lang="en-US" sz="3600" b="1" dirty="0" smtClean="0"/>
              <a:t> </a:t>
            </a:r>
            <a:r>
              <a:rPr lang="en-US" sz="3600" b="1" dirty="0" err="1" smtClean="0"/>
              <a:t>mapách</a:t>
            </a:r>
            <a:r>
              <a:rPr lang="en-US" sz="3600" dirty="0" smtClean="0"/>
              <a:t> pre </a:t>
            </a:r>
            <a:r>
              <a:rPr lang="en-US" sz="3600" dirty="0" err="1" smtClean="0"/>
              <a:t>zodpovedajúci</a:t>
            </a:r>
            <a:r>
              <a:rPr lang="en-US" sz="3600" dirty="0" smtClean="0"/>
              <a:t> </a:t>
            </a:r>
            <a:r>
              <a:rPr lang="en-US" sz="3600" dirty="0" err="1" smtClean="0"/>
              <a:t>vek</a:t>
            </a:r>
            <a:r>
              <a:rPr lang="en-US" sz="3600" dirty="0" smtClean="0"/>
              <a:t> </a:t>
            </a:r>
            <a:r>
              <a:rPr lang="en-US" sz="3600" dirty="0" err="1" smtClean="0"/>
              <a:t>horniny</a:t>
            </a:r>
            <a:r>
              <a:rPr lang="en-US" dirty="0" smtClean="0"/>
              <a:t/>
            </a:r>
            <a:br>
              <a:rPr lang="en-US" dirty="0" smtClean="0"/>
            </a:br>
            <a:endParaRPr lang="sk-S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28222" r="35334" b="9555"/>
          <a:stretch/>
        </p:blipFill>
        <p:spPr>
          <a:xfrm>
            <a:off x="424207" y="1309382"/>
            <a:ext cx="10058400" cy="54439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157979" y="2243579"/>
            <a:ext cx="2997724" cy="688157"/>
          </a:xfrm>
          <a:prstGeom prst="rect">
            <a:avLst/>
          </a:prstGeom>
          <a:solidFill>
            <a:schemeClr val="accent1">
              <a:alpha val="4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5" name="TextBox 4"/>
          <p:cNvSpPr txBox="1"/>
          <p:nvPr/>
        </p:nvSpPr>
        <p:spPr>
          <a:xfrm>
            <a:off x="3685880" y="1498863"/>
            <a:ext cx="26583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Definovanie</a:t>
            </a:r>
            <a:r>
              <a:rPr lang="en-US" dirty="0" smtClean="0"/>
              <a:t> </a:t>
            </a:r>
            <a:r>
              <a:rPr lang="en-US" dirty="0" err="1" smtClean="0"/>
              <a:t>farby</a:t>
            </a:r>
            <a:r>
              <a:rPr lang="en-US" dirty="0" smtClean="0"/>
              <a:t> </a:t>
            </a:r>
            <a:r>
              <a:rPr lang="en-US" dirty="0" err="1" smtClean="0"/>
              <a:t>pomocou</a:t>
            </a:r>
            <a:r>
              <a:rPr lang="en-US" dirty="0" smtClean="0"/>
              <a:t> </a:t>
            </a:r>
            <a:r>
              <a:rPr lang="en-US" dirty="0" err="1" smtClean="0"/>
              <a:t>grafických</a:t>
            </a:r>
            <a:r>
              <a:rPr lang="en-US" dirty="0" smtClean="0"/>
              <a:t> </a:t>
            </a:r>
            <a:r>
              <a:rPr lang="en-US" dirty="0" err="1" smtClean="0"/>
              <a:t>škál</a:t>
            </a:r>
            <a:endParaRPr lang="sk-SK" dirty="0"/>
          </a:p>
        </p:txBody>
      </p:sp>
      <p:sp>
        <p:nvSpPr>
          <p:cNvPr id="6" name="TextBox 5"/>
          <p:cNvSpPr txBox="1"/>
          <p:nvPr/>
        </p:nvSpPr>
        <p:spPr>
          <a:xfrm>
            <a:off x="10067827" y="6384029"/>
            <a:ext cx="197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Stratigraphy. org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478189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Ako</a:t>
            </a:r>
            <a:r>
              <a:rPr lang="en-US" dirty="0" smtClean="0"/>
              <a:t> </a:t>
            </a:r>
            <a:r>
              <a:rPr lang="en-US" dirty="0" err="1" smtClean="0"/>
              <a:t>vytvoria</a:t>
            </a:r>
            <a:r>
              <a:rPr lang="en-US" dirty="0" smtClean="0"/>
              <a:t> </a:t>
            </a:r>
            <a:r>
              <a:rPr lang="en-US" dirty="0" err="1" smtClean="0"/>
              <a:t>stratigrafickú</a:t>
            </a:r>
            <a:r>
              <a:rPr lang="en-US" dirty="0" smtClean="0"/>
              <a:t> </a:t>
            </a:r>
            <a:r>
              <a:rPr lang="en-US" dirty="0" err="1" smtClean="0"/>
              <a:t>tabuľku</a:t>
            </a:r>
            <a:r>
              <a:rPr lang="en-US" dirty="0" smtClean="0"/>
              <a:t>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err="1" smtClean="0"/>
              <a:t>Máme</a:t>
            </a:r>
            <a:r>
              <a:rPr lang="en-US" b="1" dirty="0" smtClean="0"/>
              <a:t> </a:t>
            </a:r>
            <a:r>
              <a:rPr lang="en-US" b="1" dirty="0" err="1" smtClean="0"/>
              <a:t>niekoľko</a:t>
            </a:r>
            <a:r>
              <a:rPr lang="en-US" b="1" dirty="0" smtClean="0"/>
              <a:t> </a:t>
            </a:r>
            <a:r>
              <a:rPr lang="en-US" b="1" dirty="0" err="1" smtClean="0"/>
              <a:t>pravidiel</a:t>
            </a:r>
            <a:r>
              <a:rPr lang="en-US" b="1" dirty="0" smtClean="0"/>
              <a:t>, </a:t>
            </a:r>
            <a:r>
              <a:rPr lang="en-US" b="1" dirty="0" err="1" smtClean="0"/>
              <a:t>ktoré</a:t>
            </a:r>
            <a:r>
              <a:rPr lang="en-US" b="1" dirty="0" smtClean="0"/>
              <a:t> </a:t>
            </a:r>
            <a:r>
              <a:rPr lang="en-US" b="1" dirty="0" err="1" smtClean="0"/>
              <a:t>používame</a:t>
            </a:r>
            <a:r>
              <a:rPr lang="en-US" b="1" dirty="0" smtClean="0"/>
              <a:t> </a:t>
            </a:r>
            <a:r>
              <a:rPr lang="en-US" b="1" dirty="0" err="1" smtClean="0"/>
              <a:t>už</a:t>
            </a:r>
            <a:r>
              <a:rPr lang="en-US" b="1" dirty="0" smtClean="0"/>
              <a:t> </a:t>
            </a:r>
            <a:r>
              <a:rPr lang="en-US" b="1" dirty="0" err="1" smtClean="0"/>
              <a:t>storočia</a:t>
            </a:r>
            <a:endParaRPr lang="en-US" b="1" dirty="0" smtClean="0"/>
          </a:p>
          <a:p>
            <a:r>
              <a:rPr lang="en-US" dirty="0" err="1" smtClean="0"/>
              <a:t>Paleontológovia</a:t>
            </a:r>
            <a:r>
              <a:rPr lang="en-US" dirty="0" smtClean="0"/>
              <a:t> </a:t>
            </a:r>
            <a:r>
              <a:rPr lang="en-US" dirty="0" err="1" smtClean="0"/>
              <a:t>hľadajú</a:t>
            </a:r>
            <a:r>
              <a:rPr lang="en-US" dirty="0" smtClean="0"/>
              <a:t> </a:t>
            </a:r>
            <a:r>
              <a:rPr lang="en-US" dirty="0" err="1" smtClean="0"/>
              <a:t>skameneliny</a:t>
            </a:r>
            <a:r>
              <a:rPr lang="en-US" dirty="0" smtClean="0"/>
              <a:t>, </a:t>
            </a:r>
            <a:r>
              <a:rPr lang="en-US" dirty="0" err="1" smtClean="0"/>
              <a:t>porovnávajú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v </a:t>
            </a:r>
            <a:r>
              <a:rPr lang="en-US" dirty="0" err="1" smtClean="0"/>
              <a:t>rámci</a:t>
            </a:r>
            <a:r>
              <a:rPr lang="en-US" dirty="0" smtClean="0"/>
              <a:t> </a:t>
            </a:r>
            <a:r>
              <a:rPr lang="en-US" dirty="0" err="1" smtClean="0"/>
              <a:t>celého</a:t>
            </a:r>
            <a:r>
              <a:rPr lang="en-US" dirty="0" smtClean="0"/>
              <a:t> </a:t>
            </a:r>
            <a:r>
              <a:rPr lang="en-US" dirty="0" err="1" smtClean="0"/>
              <a:t>sveta</a:t>
            </a:r>
            <a:r>
              <a:rPr lang="en-US" dirty="0" smtClean="0"/>
              <a:t> a </a:t>
            </a:r>
            <a:r>
              <a:rPr lang="en-US" dirty="0" err="1" smtClean="0"/>
              <a:t>zaraďujú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do </a:t>
            </a:r>
            <a:r>
              <a:rPr lang="en-US" dirty="0" err="1" smtClean="0"/>
              <a:t>systému</a:t>
            </a:r>
            <a:r>
              <a:rPr lang="en-US" dirty="0" smtClean="0"/>
              <a:t> </a:t>
            </a:r>
            <a:r>
              <a:rPr lang="en-US" dirty="0" err="1" smtClean="0"/>
              <a:t>organizmov</a:t>
            </a:r>
            <a:endParaRPr lang="en-US" dirty="0" smtClean="0"/>
          </a:p>
          <a:p>
            <a:r>
              <a:rPr lang="en-US" dirty="0" err="1" smtClean="0"/>
              <a:t>Paleontológovia</a:t>
            </a:r>
            <a:r>
              <a:rPr lang="en-US" dirty="0" smtClean="0"/>
              <a:t> </a:t>
            </a:r>
            <a:r>
              <a:rPr lang="en-US" dirty="0" err="1" smtClean="0"/>
              <a:t>hľadajú</a:t>
            </a:r>
            <a:r>
              <a:rPr lang="en-US" dirty="0" smtClean="0"/>
              <a:t>, </a:t>
            </a:r>
            <a:r>
              <a:rPr lang="en-US" dirty="0" err="1" smtClean="0"/>
              <a:t>ktorý</a:t>
            </a:r>
            <a:r>
              <a:rPr lang="en-US" dirty="0" smtClean="0"/>
              <a:t> </a:t>
            </a:r>
            <a:r>
              <a:rPr lang="en-US" dirty="0" err="1" smtClean="0"/>
              <a:t>organizmus</a:t>
            </a:r>
            <a:r>
              <a:rPr lang="en-US" dirty="0" smtClean="0"/>
              <a:t> </a:t>
            </a:r>
            <a:r>
              <a:rPr lang="en-US" dirty="0" err="1" smtClean="0"/>
              <a:t>kedy</a:t>
            </a:r>
            <a:r>
              <a:rPr lang="en-US" dirty="0" smtClean="0"/>
              <a:t> </a:t>
            </a:r>
            <a:r>
              <a:rPr lang="en-US" dirty="0" err="1" smtClean="0"/>
              <a:t>vznikol</a:t>
            </a:r>
            <a:r>
              <a:rPr lang="en-US" dirty="0" smtClean="0"/>
              <a:t> a </a:t>
            </a:r>
            <a:r>
              <a:rPr lang="en-US" dirty="0" err="1" smtClean="0"/>
              <a:t>kedy</a:t>
            </a:r>
            <a:r>
              <a:rPr lang="en-US" dirty="0" smtClean="0"/>
              <a:t> </a:t>
            </a:r>
            <a:r>
              <a:rPr lang="en-US" dirty="0" err="1" smtClean="0"/>
              <a:t>vymrel</a:t>
            </a:r>
            <a:endParaRPr lang="en-US" dirty="0" smtClean="0"/>
          </a:p>
          <a:p>
            <a:r>
              <a:rPr lang="en-US" dirty="0" err="1" smtClean="0"/>
              <a:t>Geológovia</a:t>
            </a:r>
            <a:r>
              <a:rPr lang="en-US" dirty="0" smtClean="0"/>
              <a:t> </a:t>
            </a:r>
            <a:r>
              <a:rPr lang="en-US" dirty="0" err="1" smtClean="0"/>
              <a:t>odoberajú</a:t>
            </a:r>
            <a:r>
              <a:rPr lang="en-US" dirty="0" smtClean="0"/>
              <a:t> </a:t>
            </a:r>
            <a:r>
              <a:rPr lang="en-US" dirty="0" err="1" smtClean="0"/>
              <a:t>vzorky</a:t>
            </a:r>
            <a:r>
              <a:rPr lang="en-US" dirty="0" smtClean="0"/>
              <a:t> </a:t>
            </a:r>
            <a:r>
              <a:rPr lang="en-US" dirty="0" err="1" smtClean="0"/>
              <a:t>horniny</a:t>
            </a:r>
            <a:r>
              <a:rPr lang="en-US" dirty="0" smtClean="0"/>
              <a:t> a </a:t>
            </a:r>
            <a:r>
              <a:rPr lang="en-US" dirty="0" err="1" smtClean="0"/>
              <a:t>porovnávajú</a:t>
            </a:r>
            <a:r>
              <a:rPr lang="en-US" dirty="0" smtClean="0"/>
              <a:t> </a:t>
            </a:r>
            <a:r>
              <a:rPr lang="en-US" dirty="0" err="1" smtClean="0"/>
              <a:t>jej</a:t>
            </a:r>
            <a:r>
              <a:rPr lang="en-US" dirty="0" smtClean="0"/>
              <a:t> </a:t>
            </a:r>
            <a:r>
              <a:rPr lang="en-US" dirty="0" err="1" smtClean="0"/>
              <a:t>zloženie</a:t>
            </a:r>
            <a:r>
              <a:rPr lang="en-US" dirty="0" smtClean="0"/>
              <a:t>, </a:t>
            </a:r>
            <a:r>
              <a:rPr lang="en-US" dirty="0" err="1" smtClean="0"/>
              <a:t>študujú</a:t>
            </a:r>
            <a:r>
              <a:rPr lang="en-US" dirty="0" smtClean="0"/>
              <a:t>, v </a:t>
            </a:r>
            <a:r>
              <a:rPr lang="en-US" dirty="0" err="1" smtClean="0"/>
              <a:t>akom</a:t>
            </a:r>
            <a:r>
              <a:rPr lang="en-US" dirty="0" smtClean="0"/>
              <a:t> </a:t>
            </a:r>
            <a:r>
              <a:rPr lang="en-US" dirty="0" err="1" smtClean="0"/>
              <a:t>prostredí</a:t>
            </a:r>
            <a:r>
              <a:rPr lang="en-US" dirty="0" smtClean="0"/>
              <a:t> </a:t>
            </a:r>
            <a:r>
              <a:rPr lang="en-US" dirty="0" err="1" smtClean="0"/>
              <a:t>hornina</a:t>
            </a:r>
            <a:r>
              <a:rPr lang="en-US" dirty="0" smtClean="0"/>
              <a:t> </a:t>
            </a:r>
            <a:r>
              <a:rPr lang="en-US" dirty="0" err="1" smtClean="0"/>
              <a:t>vznikla</a:t>
            </a:r>
            <a:endParaRPr lang="en-US" dirty="0" smtClean="0"/>
          </a:p>
          <a:p>
            <a:r>
              <a:rPr lang="en-US" dirty="0" err="1" smtClean="0"/>
              <a:t>Geochemici</a:t>
            </a:r>
            <a:r>
              <a:rPr lang="en-US" dirty="0" smtClean="0"/>
              <a:t> </a:t>
            </a:r>
            <a:r>
              <a:rPr lang="en-US" dirty="0" err="1" smtClean="0"/>
              <a:t>analyzujú</a:t>
            </a:r>
            <a:r>
              <a:rPr lang="en-US" dirty="0" smtClean="0"/>
              <a:t> </a:t>
            </a:r>
            <a:r>
              <a:rPr lang="en-US" dirty="0" err="1" smtClean="0"/>
              <a:t>ich</a:t>
            </a:r>
            <a:r>
              <a:rPr lang="en-US" dirty="0" smtClean="0"/>
              <a:t> (</a:t>
            </a:r>
            <a:r>
              <a:rPr lang="en-US" dirty="0" err="1" smtClean="0"/>
              <a:t>na</a:t>
            </a:r>
            <a:r>
              <a:rPr lang="en-US" dirty="0" smtClean="0"/>
              <a:t> </a:t>
            </a:r>
            <a:r>
              <a:rPr lang="en-US" dirty="0" err="1" smtClean="0"/>
              <a:t>základe</a:t>
            </a:r>
            <a:r>
              <a:rPr lang="en-US" dirty="0" smtClean="0"/>
              <a:t> </a:t>
            </a:r>
            <a:r>
              <a:rPr lang="en-US" dirty="0" err="1" smtClean="0"/>
              <a:t>rozpadu</a:t>
            </a:r>
            <a:r>
              <a:rPr lang="en-US" dirty="0" smtClean="0"/>
              <a:t> </a:t>
            </a:r>
            <a:r>
              <a:rPr lang="en-US" dirty="0" err="1" smtClean="0"/>
              <a:t>chemických</a:t>
            </a:r>
            <a:r>
              <a:rPr lang="en-US" dirty="0" smtClean="0"/>
              <a:t> </a:t>
            </a:r>
            <a:r>
              <a:rPr lang="en-US" dirty="0" err="1" smtClean="0"/>
              <a:t>látok</a:t>
            </a:r>
            <a:r>
              <a:rPr lang="en-US" dirty="0" smtClean="0"/>
              <a:t> – U, </a:t>
            </a:r>
            <a:r>
              <a:rPr lang="en-US" dirty="0" err="1" smtClean="0"/>
              <a:t>Th</a:t>
            </a:r>
            <a:r>
              <a:rPr lang="en-US" dirty="0" smtClean="0"/>
              <a:t>, </a:t>
            </a:r>
            <a:r>
              <a:rPr lang="en-US" dirty="0" err="1" smtClean="0"/>
              <a:t>Ar</a:t>
            </a:r>
            <a:r>
              <a:rPr lang="en-US" dirty="0" smtClean="0"/>
              <a:t>, C …)</a:t>
            </a:r>
          </a:p>
          <a:p>
            <a:endParaRPr lang="en-US" dirty="0" smtClean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30422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4646"/>
            <a:ext cx="10515600" cy="1325563"/>
          </a:xfrm>
        </p:spPr>
        <p:txBody>
          <a:bodyPr/>
          <a:lstStyle/>
          <a:p>
            <a:r>
              <a:rPr lang="en-US" dirty="0" err="1" smtClean="0"/>
              <a:t>Jednoduché</a:t>
            </a:r>
            <a:r>
              <a:rPr lang="en-US" dirty="0" smtClean="0"/>
              <a:t> </a:t>
            </a:r>
            <a:r>
              <a:rPr lang="en-US" dirty="0" err="1" smtClean="0"/>
              <a:t>pravidlá</a:t>
            </a:r>
            <a:r>
              <a:rPr lang="en-US" dirty="0" smtClean="0"/>
              <a:t> – </a:t>
            </a:r>
            <a:r>
              <a:rPr lang="en-US" dirty="0" err="1" smtClean="0"/>
              <a:t>výnimočný</a:t>
            </a:r>
            <a:r>
              <a:rPr lang="en-US" dirty="0" smtClean="0"/>
              <a:t> </a:t>
            </a:r>
            <a:r>
              <a:rPr lang="en-US" dirty="0" err="1" smtClean="0"/>
              <a:t>záver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1" y="1283262"/>
            <a:ext cx="10515600" cy="4351338"/>
          </a:xfrm>
        </p:spPr>
        <p:txBody>
          <a:bodyPr/>
          <a:lstStyle/>
          <a:p>
            <a:pPr lvl="1"/>
            <a:r>
              <a:rPr lang="sk-SK" altLang="sk-SK" dirty="0" smtClean="0"/>
              <a:t>Pravidlo superpozície </a:t>
            </a:r>
            <a:endParaRPr lang="en-US" altLang="sk-SK" dirty="0" smtClean="0"/>
          </a:p>
          <a:p>
            <a:pPr lvl="1"/>
            <a:r>
              <a:rPr lang="sk-SK" altLang="sk-SK" dirty="0" smtClean="0"/>
              <a:t>Pravidlo rovnakých skamenelín</a:t>
            </a:r>
          </a:p>
          <a:p>
            <a:pPr lvl="1"/>
            <a:r>
              <a:rPr lang="sk-SK" altLang="sk-SK" dirty="0" smtClean="0"/>
              <a:t>Pravidlo vedúcej skameneliny </a:t>
            </a:r>
            <a:endParaRPr lang="en-US" altLang="sk-SK" dirty="0" smtClean="0"/>
          </a:p>
          <a:p>
            <a:pPr lvl="1"/>
            <a:r>
              <a:rPr lang="sk-SK" altLang="sk-SK" dirty="0" smtClean="0"/>
              <a:t>Princíp neopakovateľnosti</a:t>
            </a:r>
          </a:p>
          <a:p>
            <a:endParaRPr lang="sk-SK" dirty="0"/>
          </a:p>
        </p:txBody>
      </p:sp>
      <p:pic>
        <p:nvPicPr>
          <p:cNvPr id="4" name="Picture 2" descr="Charles Lyell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437" y="3293154"/>
            <a:ext cx="220503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2Q==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sp>
        <p:nvSpPr>
          <p:cNvPr id="6" name="AutoShape 6" descr="9k="/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sk-SK" altLang="sk-SK"/>
          </a:p>
        </p:txBody>
      </p:sp>
      <p:pic>
        <p:nvPicPr>
          <p:cNvPr id="7" name="Picture 7" descr="nicolaus-steno-1-siz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509" y="3315393"/>
            <a:ext cx="2571750" cy="32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6955633" y="1183022"/>
            <a:ext cx="3952874" cy="1935527"/>
          </a:xfrm>
          <a:prstGeom prst="cloudCallout">
            <a:avLst>
              <a:gd name="adj1" fmla="val 19496"/>
              <a:gd name="adj2" fmla="val 127518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b="1" dirty="0">
                <a:latin typeface="Comic Sans MS" panose="030F0702030302020204" pitchFamily="66" charset="0"/>
              </a:rPr>
              <a:t>horizontálne ukladanie vrstiev - na spodku je najstaršia vrstva</a:t>
            </a:r>
            <a:endParaRPr lang="cs-CZ" altLang="sk-SK" b="1" dirty="0">
              <a:latin typeface="Comic Sans MS" panose="030F0702030302020204" pitchFamily="66" charset="0"/>
            </a:endParaRPr>
          </a:p>
        </p:txBody>
      </p:sp>
      <p:pic>
        <p:nvPicPr>
          <p:cNvPr id="9" name="Picture 9" descr="William Smith (geologist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9114" y="3315393"/>
            <a:ext cx="2649537" cy="328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5803503" y="6030363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cs-CZ" altLang="sk-SK" b="1" dirty="0">
                <a:solidFill>
                  <a:schemeClr val="accent1"/>
                </a:solidFill>
              </a:rPr>
              <a:t>1815 </a:t>
            </a:r>
            <a:r>
              <a:rPr lang="cs-CZ" altLang="sk-SK" dirty="0"/>
              <a:t> </a:t>
            </a:r>
            <a:r>
              <a:rPr lang="sk-SK" altLang="sk-SK" b="1" dirty="0">
                <a:solidFill>
                  <a:schemeClr val="accent1"/>
                </a:solidFill>
              </a:rPr>
              <a:t>Wiliam Smith</a:t>
            </a:r>
            <a:endParaRPr lang="cs-CZ" altLang="sk-SK" b="1" dirty="0">
              <a:solidFill>
                <a:schemeClr val="accent1"/>
              </a:solidFill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166917" y="2767604"/>
            <a:ext cx="2232025" cy="1008062"/>
          </a:xfrm>
          <a:prstGeom prst="wedgeEllipseCallout">
            <a:avLst>
              <a:gd name="adj1" fmla="val -19917"/>
              <a:gd name="adj2" fmla="val 12086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b="1" dirty="0">
                <a:latin typeface="Comic Sans MS" panose="030F0702030302020204" pitchFamily="66" charset="0"/>
              </a:rPr>
              <a:t>vedúca skamenelina</a:t>
            </a:r>
            <a:endParaRPr lang="cs-CZ" altLang="sk-SK" b="1" dirty="0">
              <a:latin typeface="Comic Sans MS" panose="030F0702030302020204" pitchFamily="66" charset="0"/>
            </a:endParaRPr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>
            <a:off x="216695" y="3547597"/>
            <a:ext cx="2808288" cy="1150938"/>
          </a:xfrm>
          <a:prstGeom prst="cloudCallout">
            <a:avLst>
              <a:gd name="adj1" fmla="val 12463"/>
              <a:gd name="adj2" fmla="val 93032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sk-SK" altLang="sk-SK" b="1" dirty="0">
                <a:latin typeface="Comic Sans MS" panose="030F0702030302020204" pitchFamily="66" charset="0"/>
              </a:rPr>
              <a:t>zákon rovnakých skamenelín</a:t>
            </a:r>
            <a:endParaRPr lang="cs-CZ" altLang="sk-SK" b="1" dirty="0">
              <a:latin typeface="Comic Sans MS" panose="030F0702030302020204" pitchFamily="66" charset="0"/>
            </a:endParaRPr>
          </a:p>
        </p:txBody>
      </p:sp>
      <p:sp>
        <p:nvSpPr>
          <p:cNvPr id="13" name="Text Box 13"/>
          <p:cNvSpPr txBox="1">
            <a:spLocks noChangeArrowheads="1"/>
          </p:cNvSpPr>
          <p:nvPr/>
        </p:nvSpPr>
        <p:spPr bwMode="auto">
          <a:xfrm>
            <a:off x="2357440" y="6175476"/>
            <a:ext cx="2305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sk-SK" altLang="sk-SK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1822 Charles Lyell</a:t>
            </a:r>
            <a:endParaRPr lang="cs-CZ" altLang="sk-SK" b="1" dirty="0">
              <a:solidFill>
                <a:schemeClr val="accent1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9295565" y="6074121"/>
            <a:ext cx="227969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altLang="sk-SK" b="1" dirty="0" smtClean="0">
                <a:solidFill>
                  <a:schemeClr val="accent1"/>
                </a:solidFill>
              </a:rPr>
              <a:t>1667</a:t>
            </a:r>
            <a:r>
              <a:rPr lang="en-US" altLang="sk-SK" b="1" dirty="0" smtClean="0">
                <a:solidFill>
                  <a:schemeClr val="accent1"/>
                </a:solidFill>
              </a:rPr>
              <a:t> Nicolaus Steno</a:t>
            </a:r>
            <a:endParaRPr lang="cs-CZ" altLang="sk-SK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71927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643</Words>
  <Application>Microsoft Office PowerPoint</Application>
  <PresentationFormat>Widescreen</PresentationFormat>
  <Paragraphs>91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Comic Sans MS</vt:lpstr>
      <vt:lpstr>Office Theme</vt:lpstr>
      <vt:lpstr>Stratigrafická tabuľka</vt:lpstr>
      <vt:lpstr>Stratigrafická tabuľka</vt:lpstr>
      <vt:lpstr>Stratigrafická tabuľka</vt:lpstr>
      <vt:lpstr>PowerPoint Presentation</vt:lpstr>
      <vt:lpstr>Hranice medzi obdobiami</vt:lpstr>
      <vt:lpstr>PowerPoint Presentation</vt:lpstr>
      <vt:lpstr>Farby jednotlivých období sú presne stanovené a musia sa používať na geologických mapách pre zodpovedajúci vek horniny </vt:lpstr>
      <vt:lpstr>Ako vytvoria stratigrafickú tabuľku?</vt:lpstr>
      <vt:lpstr>Jednoduché pravidlá – výnimočný záver</vt:lpstr>
      <vt:lpstr>Horizontálne uloženie vrstiev</vt:lpstr>
      <vt:lpstr>PowerPoint Presentation</vt:lpstr>
      <vt:lpstr>Relatívny vek hornín určujeme na základe skamenelín </vt:lpstr>
      <vt:lpstr>PowerPoint Presentation</vt:lpstr>
      <vt:lpstr>PowerPoint Presentation</vt:lpstr>
      <vt:lpstr>Geochemici analyzujú vek hornín na základe pomeru produktov ich rozpadu (U, Th, Ar, C)</vt:lpstr>
      <vt:lpstr>Čo môžeme nájsť v stratigrafickej tabuľke?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Stratigrafická tabuľka</dc:title>
  <dc:creator>NataliaHudackova</dc:creator>
  <cp:lastModifiedBy>NataliaHudackova</cp:lastModifiedBy>
  <cp:revision>17</cp:revision>
  <dcterms:created xsi:type="dcterms:W3CDTF">2021-10-19T15:37:18Z</dcterms:created>
  <dcterms:modified xsi:type="dcterms:W3CDTF">2021-10-19T19:18:35Z</dcterms:modified>
</cp:coreProperties>
</file>